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71" r:id="rId8"/>
    <p:sldId id="270" r:id="rId9"/>
    <p:sldId id="268" r:id="rId10"/>
    <p:sldId id="260" r:id="rId11"/>
    <p:sldId id="261" r:id="rId12"/>
    <p:sldId id="262" r:id="rId13"/>
    <p:sldId id="263" r:id="rId14"/>
    <p:sldId id="264" r:id="rId15"/>
    <p:sldId id="265" r:id="rId16"/>
  </p:sldIdLst>
  <p:sldSz cx="12192000" cy="685800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13C898C0-8519-482B-97FB-872486EA613B}">
          <p14:sldIdLst>
            <p14:sldId id="256"/>
            <p14:sldId id="257"/>
            <p14:sldId id="258"/>
            <p14:sldId id="271"/>
            <p14:sldId id="270"/>
            <p14:sldId id="268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Obrázek 36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Obrázek 37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Kliknutím lze upravit styl.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Klikněte pro úpravu formátu textu osnovy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cs-CZ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Druhá úroveň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Třetí úroveň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cs-CZ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Čtvrtá úroveň osnovy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Pátá úroveň osnovy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Šestá úroveň</a:t>
            </a:r>
            <a:endParaRPr/>
          </a:p>
          <a:p>
            <a:pPr marL="228600" indent="-228240">
              <a:lnSpc>
                <a:spcPct val="100000"/>
              </a:lnSpc>
              <a:buFont typeface="Arial"/>
              <a:buChar char="•"/>
            </a:pPr>
            <a:r>
              <a:rPr lang="cs-CZ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Sedmá úroveňUpravte styly předlohy textu.</a:t>
            </a:r>
            <a:endParaRPr/>
          </a:p>
          <a:p>
            <a:pPr marL="685800" lvl="1" indent="-228240">
              <a:lnSpc>
                <a:spcPct val="100000"/>
              </a:lnSpc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Druhá úroveň</a:t>
            </a:r>
            <a:endParaRPr/>
          </a:p>
          <a:p>
            <a:pPr marL="1143000" lvl="2" indent="-228240">
              <a:lnSpc>
                <a:spcPct val="100000"/>
              </a:lnSpc>
              <a:buFont typeface="Arial"/>
              <a:buChar char="•"/>
            </a:pPr>
            <a:r>
              <a:rPr lang="cs-CZ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Třetí úroveň</a:t>
            </a:r>
            <a:endParaRPr/>
          </a:p>
          <a:p>
            <a:pPr marL="1600200" lvl="3" indent="-228240">
              <a:lnSpc>
                <a:spcPct val="100000"/>
              </a:lnSpc>
              <a:buFont typeface="Arial"/>
              <a:buChar char="•"/>
            </a:pPr>
            <a:r>
              <a:rPr lang="cs-CZ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Čtvrtá úroveň</a:t>
            </a:r>
            <a:endParaRPr/>
          </a:p>
          <a:p>
            <a:pPr marL="2057400" lvl="4" indent="-228240">
              <a:lnSpc>
                <a:spcPct val="100000"/>
              </a:lnSpc>
              <a:buFont typeface="Arial"/>
              <a:buChar char="•"/>
            </a:pPr>
            <a:r>
              <a:rPr lang="cs-CZ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Pátá úroveň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cs-CZ" sz="1200" strike="noStrike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21. 11. 2021</a:t>
            </a:r>
            <a:endParaRPr dirty="0"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dirty="0"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324F1A7-D825-4F9A-9C80-51217D8B3BC0}" type="slidenum">
              <a:rPr lang="cs-CZ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hyperlink" Target="https://www.atlasskolstvi.cz/" TargetMode="External"/><Relationship Id="rId7" Type="http://schemas.openxmlformats.org/officeDocument/2006/relationships/hyperlink" Target="http://www.jcmm.cz/" TargetMode="External"/><Relationship Id="rId2" Type="http://schemas.openxmlformats.org/officeDocument/2006/relationships/hyperlink" Target="http://www.infoabsolvent.cz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jmskoly.cz/" TargetMode="External"/><Relationship Id="rId5" Type="http://schemas.openxmlformats.org/officeDocument/2006/relationships/hyperlink" Target="http://www.vyberskoly.cz/" TargetMode="External"/><Relationship Id="rId10" Type="http://schemas.openxmlformats.org/officeDocument/2006/relationships/image" Target="../media/image25.jpeg"/><Relationship Id="rId4" Type="http://schemas.openxmlformats.org/officeDocument/2006/relationships/hyperlink" Target="https://www.mujzivotposkole.cz/" TargetMode="External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Volba střední školy, povolání</a:t>
            </a:r>
          </a:p>
          <a:p>
            <a:pPr algn="ctr">
              <a:lnSpc>
                <a:spcPct val="100000"/>
              </a:lnSpc>
            </a:pPr>
            <a:r>
              <a:rPr lang="cs-CZ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2023/2024</a:t>
            </a:r>
            <a:endParaRPr dirty="0"/>
          </a:p>
        </p:txBody>
      </p:sp>
      <p:sp>
        <p:nvSpPr>
          <p:cNvPr id="40" name="TextShape 2"/>
          <p:cNvSpPr txBox="1"/>
          <p:nvPr/>
        </p:nvSpPr>
        <p:spPr>
          <a:xfrm>
            <a:off x="838080" y="1825560"/>
            <a:ext cx="10515240" cy="4667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cs-CZ" sz="2800" strike="noStrike" spc="-1" dirty="0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lang="cs-CZ" dirty="0"/>
          </a:p>
          <a:p>
            <a:pPr algn="ctr">
              <a:lnSpc>
                <a:spcPct val="100000"/>
              </a:lnSpc>
            </a:pPr>
            <a:endParaRPr lang="cs-CZ"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3E4D4EE-0349-497C-A3CC-1E7F64A10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4318" y="5505060"/>
            <a:ext cx="124234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pic>
        <p:nvPicPr>
          <p:cNvPr id="3" name="Obrázek 5">
            <a:extLst>
              <a:ext uri="{FF2B5EF4-FFF2-40B4-BE49-F238E27FC236}">
                <a16:creationId xmlns:a16="http://schemas.microsoft.com/office/drawing/2014/main" id="{609E91AE-595F-8113-A372-CC54CFD64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319" y="5350847"/>
            <a:ext cx="2199121" cy="7592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34" name="Picture 10" descr="Volba povolání">
            <a:extLst>
              <a:ext uri="{FF2B5EF4-FFF2-40B4-BE49-F238E27FC236}">
                <a16:creationId xmlns:a16="http://schemas.microsoft.com/office/drawing/2014/main" id="{8B09F740-A1BE-7A4B-C259-549D5070B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20" y="2571750"/>
            <a:ext cx="3603943" cy="230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Kde najdu inspiraci?</a:t>
            </a:r>
            <a:endParaRPr dirty="0"/>
          </a:p>
        </p:txBody>
      </p:sp>
      <p:sp>
        <p:nvSpPr>
          <p:cNvPr id="72" name="TextShape 2"/>
          <p:cNvSpPr txBox="1"/>
          <p:nvPr/>
        </p:nvSpPr>
        <p:spPr>
          <a:xfrm>
            <a:off x="838080" y="1735692"/>
            <a:ext cx="10515240" cy="475726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6110" indent="-285750">
              <a:lnSpc>
                <a:spcPct val="90000"/>
              </a:lnSpc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cs-CZ" spc="-1" dirty="0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Navštívit  Dny otevřených dveří, webové stránky SŠ, atd.,</a:t>
            </a:r>
            <a:endParaRPr lang="cs-CZ" dirty="0"/>
          </a:p>
          <a:p>
            <a:pPr marL="228600" indent="-228240">
              <a:lnSpc>
                <a:spcPct val="90000"/>
              </a:lnSpc>
              <a:buClr>
                <a:srgbClr val="4472C4"/>
              </a:buClr>
              <a:buFont typeface="Arial"/>
              <a:buChar char="•"/>
            </a:pPr>
            <a:endParaRPr lang="cs-CZ" spc="-1" dirty="0">
              <a:solidFill>
                <a:srgbClr val="4472C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pc="-1" dirty="0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podívat se na stránky </a:t>
            </a:r>
            <a:r>
              <a:rPr lang="cs-CZ" b="1" u="sng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www.infoabsolvent.cz</a:t>
            </a:r>
            <a:r>
              <a:rPr lang="cs-CZ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cs-CZ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https://www.atlasskolstvi.cz</a:t>
            </a:r>
            <a:r>
              <a:rPr lang="cs-CZ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cs-CZ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https://www.mujzivotposkole.cz</a:t>
            </a:r>
            <a:r>
              <a:rPr lang="cs-CZ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cs-CZ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www.vyberskoly.cz</a:t>
            </a:r>
            <a:r>
              <a:rPr lang="cs-CZ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www.jmskoly.cz</a:t>
            </a:r>
            <a:r>
              <a:rPr lang="cs-CZ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b="1" u="sng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www.jcmm.cz</a:t>
            </a:r>
            <a:r>
              <a:rPr lang="cs-CZ" b="1" u="sng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60">
              <a:lnSpc>
                <a:spcPct val="90000"/>
              </a:lnSpc>
              <a:buClr>
                <a:srgbClr val="4472C4"/>
              </a:buClr>
            </a:pPr>
            <a:endParaRPr lang="cs-CZ" b="1" u="sng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86110" indent="-285750">
              <a:lnSpc>
                <a:spcPct val="90000"/>
              </a:lnSpc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cs-CZ" b="1" u="sng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Navštívit Veletrh středních škol ve dnech 24., 25. 11. 2023,</a:t>
            </a:r>
          </a:p>
          <a:p>
            <a:pPr marL="286110" indent="-285750">
              <a:lnSpc>
                <a:spcPct val="90000"/>
              </a:lnSpc>
              <a:buClr>
                <a:srgbClr val="4472C4"/>
              </a:buClr>
              <a:buFont typeface="Arial" panose="020B0604020202020204" pitchFamily="34" charset="0"/>
              <a:buChar char="•"/>
            </a:pPr>
            <a:endParaRPr lang="cs-CZ" b="1" u="sng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86110" indent="-285750">
              <a:lnSpc>
                <a:spcPct val="90000"/>
              </a:lnSpc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cs-CZ" u="sng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podívat se na videa o jednotlivých profesích z cyklu</a:t>
            </a:r>
            <a:r>
              <a:rPr lang="cs-CZ" b="1" u="sng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cs-CZ" b="1" strike="noStrike" spc="-1" dirty="0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Řemeslo má zlaté dno.</a:t>
            </a:r>
            <a:endParaRPr lang="cs-CZ" sz="2400" spc="-1" dirty="0">
              <a:solidFill>
                <a:srgbClr val="4472C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85750" indent="-28575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228600" indent="-228240" algn="ctr">
              <a:lnSpc>
                <a:spcPct val="100000"/>
              </a:lnSpc>
              <a:buClr>
                <a:srgbClr val="4472C4"/>
              </a:buClr>
              <a:buFont typeface="Arial"/>
              <a:buChar char="•"/>
            </a:pPr>
            <a:endParaRPr lang="cs-CZ" sz="2400" strike="noStrike" spc="-1" dirty="0">
              <a:solidFill>
                <a:srgbClr val="4472C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2840F08-58CB-4A83-A0B8-2160022001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396" y="4541154"/>
            <a:ext cx="2682240" cy="1545498"/>
          </a:xfrm>
          <a:prstGeom prst="rect">
            <a:avLst/>
          </a:prstGeom>
        </p:spPr>
      </p:pic>
      <p:pic>
        <p:nvPicPr>
          <p:cNvPr id="8" name="Picture 7" descr="Informační systém o uplatnění absolventů škol na trhu práce | Infoabsolvent. cz">
            <a:extLst>
              <a:ext uri="{FF2B5EF4-FFF2-40B4-BE49-F238E27FC236}">
                <a16:creationId xmlns:a16="http://schemas.microsoft.com/office/drawing/2014/main" id="{01914310-49DC-4308-8A0A-A31CB753DD71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91" y="4434506"/>
            <a:ext cx="2408238" cy="1584249"/>
          </a:xfrm>
          <a:prstGeom prst="rect">
            <a:avLst/>
          </a:prstGeom>
          <a:noFill/>
        </p:spPr>
      </p:pic>
      <p:pic>
        <p:nvPicPr>
          <p:cNvPr id="9" name="obrázek 1" descr="Řemeslo má zlaté dno - TRUHLÁŘ - YouTube">
            <a:extLst>
              <a:ext uri="{FF2B5EF4-FFF2-40B4-BE49-F238E27FC236}">
                <a16:creationId xmlns:a16="http://schemas.microsoft.com/office/drawing/2014/main" id="{5EBEBF87-38E4-4AA8-AA2A-2601C808D816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7" b="14643"/>
          <a:stretch/>
        </p:blipFill>
        <p:spPr bwMode="auto">
          <a:xfrm>
            <a:off x="7739123" y="4434506"/>
            <a:ext cx="2682240" cy="1516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772765" y="327718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Krásný výsledek</a:t>
            </a:r>
            <a:endParaRPr b="1" dirty="0"/>
          </a:p>
        </p:txBody>
      </p:sp>
      <p:pic>
        <p:nvPicPr>
          <p:cNvPr id="11272" name="Picture 8" descr="Rodiče slaví dceřino přijetí na sš.">
            <a:extLst>
              <a:ext uri="{FF2B5EF4-FFF2-40B4-BE49-F238E27FC236}">
                <a16:creationId xmlns:a16="http://schemas.microsoft.com/office/drawing/2014/main" id="{F62536E0-4A08-2B3F-135C-576805C5C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0" y="1746249"/>
            <a:ext cx="3636645" cy="42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Jaký je průměrný počet bodů u přijímaček? – To-dáš.cz">
            <a:extLst>
              <a:ext uri="{FF2B5EF4-FFF2-40B4-BE49-F238E27FC236}">
                <a16:creationId xmlns:a16="http://schemas.microsoft.com/office/drawing/2014/main" id="{B6C12016-3522-8C1E-2926-5CE4B01FC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914" y="2095500"/>
            <a:ext cx="3402965" cy="333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Děkuji za pozornost</a:t>
            </a:r>
            <a:endParaRPr dirty="0"/>
          </a:p>
        </p:txBody>
      </p:sp>
      <p:sp>
        <p:nvSpPr>
          <p:cNvPr id="76" name="TextShape 2"/>
          <p:cNvSpPr txBox="1"/>
          <p:nvPr/>
        </p:nvSpPr>
        <p:spPr>
          <a:xfrm>
            <a:off x="838080" y="1690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endParaRPr lang="cs-CZ" dirty="0"/>
          </a:p>
          <a:p>
            <a:pPr algn="ctr">
              <a:lnSpc>
                <a:spcPct val="100000"/>
              </a:lnSpc>
            </a:pPr>
            <a:endParaRPr lang="cs-CZ" dirty="0"/>
          </a:p>
          <a:p>
            <a:pPr algn="ctr">
              <a:lnSpc>
                <a:spcPct val="100000"/>
              </a:lnSpc>
            </a:pPr>
            <a:endParaRPr lang="cs-CZ" dirty="0"/>
          </a:p>
          <a:p>
            <a:pPr algn="ctr">
              <a:lnSpc>
                <a:spcPct val="100000"/>
              </a:lnSpc>
            </a:pPr>
            <a:endParaRPr lang="cs-CZ" dirty="0"/>
          </a:p>
          <a:p>
            <a:pPr algn="ctr">
              <a:lnSpc>
                <a:spcPct val="100000"/>
              </a:lnSpc>
            </a:pPr>
            <a:endParaRPr lang="cs-CZ" dirty="0"/>
          </a:p>
          <a:p>
            <a:pPr algn="ctr">
              <a:lnSpc>
                <a:spcPct val="100000"/>
              </a:lnSpc>
            </a:pPr>
            <a:endParaRPr lang="cs-CZ" dirty="0"/>
          </a:p>
          <a:p>
            <a:pPr algn="ctr">
              <a:lnSpc>
                <a:spcPct val="100000"/>
              </a:lnSpc>
            </a:pPr>
            <a:endParaRPr lang="cs-CZ" dirty="0"/>
          </a:p>
          <a:p>
            <a:pPr algn="ctr">
              <a:lnSpc>
                <a:spcPct val="100000"/>
              </a:lnSpc>
            </a:pPr>
            <a:endParaRPr lang="cs-CZ" sz="2000" strike="noStrike" spc="-1" dirty="0">
              <a:solidFill>
                <a:srgbClr val="4472C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cs-CZ" sz="2000" spc="-1" dirty="0">
              <a:solidFill>
                <a:srgbClr val="4472C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cs-CZ" sz="2000" strike="noStrike" spc="-1" dirty="0">
              <a:solidFill>
                <a:srgbClr val="4472C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cs-CZ" sz="2000" strike="noStrike" spc="-1" dirty="0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Mgr. Renata Mikolášková</a:t>
            </a:r>
            <a:endParaRPr lang="cs-CZ" dirty="0"/>
          </a:p>
          <a:p>
            <a:pPr algn="ctr">
              <a:lnSpc>
                <a:spcPct val="100000"/>
              </a:lnSpc>
            </a:pPr>
            <a:r>
              <a:rPr lang="cs-CZ" sz="2000" strike="noStrike" spc="-1" dirty="0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výchovný poradce </a:t>
            </a:r>
          </a:p>
          <a:p>
            <a:pPr algn="ctr">
              <a:lnSpc>
                <a:spcPct val="100000"/>
              </a:lnSpc>
            </a:pPr>
            <a:r>
              <a:rPr lang="cs-CZ" sz="2000" spc="-1" dirty="0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šk. rok 2023/2024</a:t>
            </a:r>
            <a:endParaRPr lang="cs-CZ"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4" name="Picture 10" descr="Volba povolání">
            <a:extLst>
              <a:ext uri="{FF2B5EF4-FFF2-40B4-BE49-F238E27FC236}">
                <a16:creationId xmlns:a16="http://schemas.microsoft.com/office/drawing/2014/main" id="{21930F05-F667-8800-42EE-FB8892A67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40" y="2104390"/>
            <a:ext cx="3603943" cy="230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 je dobré zvážit?</a:t>
            </a:r>
            <a:endParaRPr dirty="0"/>
          </a:p>
        </p:txBody>
      </p:sp>
      <p:sp>
        <p:nvSpPr>
          <p:cNvPr id="43" name="TextShape 2"/>
          <p:cNvSpPr txBox="1"/>
          <p:nvPr/>
        </p:nvSpPr>
        <p:spPr>
          <a:xfrm>
            <a:off x="838080" y="1415160"/>
            <a:ext cx="10515240" cy="4761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dirty="0"/>
          </a:p>
          <a:p>
            <a:pPr marL="228600" indent="-228240">
              <a:lnSpc>
                <a:spcPct val="90000"/>
              </a:lnSpc>
              <a:buClr>
                <a:srgbClr val="4472C4"/>
              </a:buClr>
              <a:buFont typeface="Arial"/>
              <a:buChar char="•"/>
            </a:pPr>
            <a:r>
              <a:rPr lang="cs-CZ" sz="2400" strike="noStrike" spc="-1" dirty="0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Záliby, koníčky,</a:t>
            </a:r>
          </a:p>
          <a:p>
            <a:pPr marL="228600" indent="-228240">
              <a:lnSpc>
                <a:spcPct val="90000"/>
              </a:lnSpc>
              <a:buClr>
                <a:srgbClr val="4472C4"/>
              </a:buClr>
              <a:buFont typeface="Arial"/>
              <a:buChar char="•"/>
            </a:pPr>
            <a:endParaRPr dirty="0"/>
          </a:p>
          <a:p>
            <a:pPr marL="228600" indent="-228240">
              <a:lnSpc>
                <a:spcPct val="90000"/>
              </a:lnSpc>
              <a:buClr>
                <a:srgbClr val="4472C4"/>
              </a:buClr>
              <a:buFont typeface="Arial"/>
              <a:buChar char="•"/>
            </a:pPr>
            <a:r>
              <a:rPr lang="cs-CZ" sz="2400" strike="noStrike" spc="-1" dirty="0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maturita x výuční list,</a:t>
            </a:r>
          </a:p>
          <a:p>
            <a:pPr marL="360">
              <a:lnSpc>
                <a:spcPct val="90000"/>
              </a:lnSpc>
              <a:buClr>
                <a:srgbClr val="4472C4"/>
              </a:buClr>
            </a:pPr>
            <a:endParaRPr dirty="0"/>
          </a:p>
          <a:p>
            <a:pPr marL="228600" indent="-228240">
              <a:lnSpc>
                <a:spcPct val="90000"/>
              </a:lnSpc>
              <a:buClr>
                <a:srgbClr val="4472C4"/>
              </a:buClr>
              <a:buFont typeface="Arial"/>
              <a:buChar char="•"/>
            </a:pPr>
            <a:r>
              <a:rPr lang="cs-CZ" sz="2400" spc="-1" dirty="0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délka</a:t>
            </a:r>
            <a:r>
              <a:rPr lang="cs-CZ" sz="2400" strike="noStrike" spc="-1" dirty="0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studia,</a:t>
            </a:r>
          </a:p>
          <a:p>
            <a:pPr marL="228600" indent="-228240">
              <a:lnSpc>
                <a:spcPct val="90000"/>
              </a:lnSpc>
              <a:buClr>
                <a:srgbClr val="4472C4"/>
              </a:buClr>
              <a:buFont typeface="Arial"/>
              <a:buChar char="•"/>
            </a:pPr>
            <a:endParaRPr dirty="0"/>
          </a:p>
          <a:p>
            <a:pPr marL="228600" indent="-228240">
              <a:lnSpc>
                <a:spcPct val="90000"/>
              </a:lnSpc>
              <a:buClr>
                <a:srgbClr val="4472C4"/>
              </a:buClr>
              <a:buFont typeface="Arial"/>
              <a:buChar char="•"/>
            </a:pPr>
            <a:r>
              <a:rPr lang="cs-CZ" sz="2400" strike="noStrike" spc="-1" dirty="0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kde je střední škola (v Brně, mimo Brno),</a:t>
            </a:r>
          </a:p>
          <a:p>
            <a:pPr marL="360">
              <a:lnSpc>
                <a:spcPct val="90000"/>
              </a:lnSpc>
              <a:buClr>
                <a:srgbClr val="4472C4"/>
              </a:buClr>
            </a:pPr>
            <a:endParaRPr sz="2400" dirty="0"/>
          </a:p>
          <a:p>
            <a:pPr marL="228600" indent="-228240">
              <a:lnSpc>
                <a:spcPct val="90000"/>
              </a:lnSpc>
              <a:buClr>
                <a:srgbClr val="4472C4"/>
              </a:buClr>
              <a:buFont typeface="Arial"/>
              <a:buChar char="•"/>
            </a:pPr>
            <a:r>
              <a:rPr lang="cs-CZ" sz="2400" strike="noStrike" spc="-1" dirty="0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jaké bude uplatnění,</a:t>
            </a:r>
          </a:p>
          <a:p>
            <a:pPr marL="360">
              <a:lnSpc>
                <a:spcPct val="90000"/>
              </a:lnSpc>
              <a:buClr>
                <a:srgbClr val="4472C4"/>
              </a:buClr>
            </a:pPr>
            <a:endParaRPr sz="2400" dirty="0"/>
          </a:p>
          <a:p>
            <a:pPr marL="228600" indent="-228240">
              <a:lnSpc>
                <a:spcPct val="90000"/>
              </a:lnSpc>
              <a:buClr>
                <a:srgbClr val="4472C4"/>
              </a:buClr>
              <a:buFont typeface="Arial"/>
              <a:buChar char="•"/>
            </a:pPr>
            <a:r>
              <a:rPr lang="cs-CZ" sz="2400" strike="noStrike" spc="-1" dirty="0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finanční ohodnocení.</a:t>
            </a:r>
            <a:endParaRPr sz="2400" dirty="0"/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44" name="Obrázek 3"/>
          <p:cNvPicPr/>
          <p:nvPr/>
        </p:nvPicPr>
        <p:blipFill>
          <a:blip r:embed="rId2"/>
          <a:stretch/>
        </p:blipFill>
        <p:spPr>
          <a:xfrm>
            <a:off x="7807640" y="1512900"/>
            <a:ext cx="2428560" cy="3832200"/>
          </a:xfrm>
          <a:prstGeom prst="rect">
            <a:avLst/>
          </a:prstGeom>
          <a:ln>
            <a:noFill/>
          </a:ln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B654F9FE-7C7F-4EF9-9E44-4348DB59C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663788" y="446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cs-CZ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 je nutné k tomu, 
abych se dostal na SŠ?</a:t>
            </a:r>
            <a:r>
              <a:rPr lang="cs-CZ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dirty="0"/>
          </a:p>
        </p:txBody>
      </p:sp>
      <p:sp>
        <p:nvSpPr>
          <p:cNvPr id="46" name="TextShape 2"/>
          <p:cNvSpPr txBox="1"/>
          <p:nvPr/>
        </p:nvSpPr>
        <p:spPr>
          <a:xfrm>
            <a:off x="838080" y="1771920"/>
            <a:ext cx="10515240" cy="4404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260" indent="-342900">
              <a:lnSpc>
                <a:spcPct val="90000"/>
              </a:lnSpc>
              <a:buClr>
                <a:srgbClr val="4472C4"/>
              </a:buClr>
              <a:buFont typeface="Arial" panose="020B0604020202020204" pitchFamily="34" charset="0"/>
              <a:buChar char="•"/>
            </a:pPr>
            <a:endParaRPr lang="cs-CZ" sz="2400" strike="noStrike" spc="-1" dirty="0">
              <a:solidFill>
                <a:srgbClr val="4472C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260" indent="-342900">
              <a:lnSpc>
                <a:spcPct val="90000"/>
              </a:lnSpc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cs-CZ" sz="2400" strike="noStrike" spc="-1" dirty="0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Zvážit správný výběr střední školy,</a:t>
            </a:r>
            <a:endParaRPr sz="2400" dirty="0"/>
          </a:p>
          <a:p>
            <a:pPr marL="228600" indent="-228240">
              <a:lnSpc>
                <a:spcPct val="90000"/>
              </a:lnSpc>
              <a:buClr>
                <a:srgbClr val="4472C4"/>
              </a:buClr>
              <a:buFont typeface="Arial"/>
              <a:buChar char="•"/>
            </a:pPr>
            <a:endParaRPr lang="cs-CZ" sz="2400" strike="noStrike" spc="-1" dirty="0">
              <a:solidFill>
                <a:srgbClr val="4472C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260" indent="-342900">
              <a:lnSpc>
                <a:spcPct val="90000"/>
              </a:lnSpc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cs-CZ" sz="2400" strike="noStrike" spc="-1" dirty="0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udělat si např. test Jaké povolání se k tobě hodí?,</a:t>
            </a:r>
          </a:p>
          <a:p>
            <a:pPr marL="343260" indent="-342900">
              <a:lnSpc>
                <a:spcPct val="90000"/>
              </a:lnSpc>
              <a:buClr>
                <a:srgbClr val="4472C4"/>
              </a:buClr>
              <a:buFont typeface="Arial" panose="020B0604020202020204" pitchFamily="34" charset="0"/>
              <a:buChar char="•"/>
            </a:pPr>
            <a:endParaRPr lang="cs-CZ" sz="2400" strike="noStrike" spc="-1" dirty="0">
              <a:solidFill>
                <a:srgbClr val="4472C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260" indent="-342900">
              <a:lnSpc>
                <a:spcPct val="90000"/>
              </a:lnSpc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cs-CZ" sz="2400" spc="-1" dirty="0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navštívit Informační středisko pro volbu povolání,</a:t>
            </a:r>
          </a:p>
          <a:p>
            <a:pPr marL="343260" indent="-342900">
              <a:lnSpc>
                <a:spcPct val="90000"/>
              </a:lnSpc>
              <a:buClr>
                <a:srgbClr val="4472C4"/>
              </a:buClr>
              <a:buFont typeface="Arial" panose="020B0604020202020204" pitchFamily="34" charset="0"/>
              <a:buChar char="•"/>
            </a:pPr>
            <a:endParaRPr lang="cs-CZ" sz="2400" spc="-1" dirty="0">
              <a:solidFill>
                <a:srgbClr val="4472C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260" indent="-342900">
              <a:lnSpc>
                <a:spcPct val="90000"/>
              </a:lnSpc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cs-CZ" sz="2400" spc="-1" dirty="0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pravidelně se připravovat na výuku,</a:t>
            </a:r>
          </a:p>
          <a:p>
            <a:pPr marL="343260" indent="-342900">
              <a:lnSpc>
                <a:spcPct val="90000"/>
              </a:lnSpc>
              <a:buClr>
                <a:srgbClr val="4472C4"/>
              </a:buClr>
              <a:buFont typeface="Arial" panose="020B0604020202020204" pitchFamily="34" charset="0"/>
              <a:buChar char="•"/>
            </a:pPr>
            <a:endParaRPr lang="cs-CZ" sz="2400" spc="-1" dirty="0">
              <a:solidFill>
                <a:srgbClr val="4472C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260" indent="-342900">
              <a:lnSpc>
                <a:spcPct val="90000"/>
              </a:lnSpc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cs-CZ" sz="2400" b="1" spc="-1" dirty="0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</a:t>
            </a:r>
            <a:r>
              <a:rPr lang="cs-CZ" sz="2400" b="1" strike="noStrike" spc="-1" dirty="0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řipravovat se průběžně na přijímací zkoušky, </a:t>
            </a:r>
            <a:r>
              <a:rPr lang="cs-CZ" sz="2400" strike="noStrike" spc="-1" dirty="0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možný pohovor.</a:t>
            </a:r>
            <a:endParaRPr sz="2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DD6F65CA-51D4-49BC-801B-90572C17D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D4B07C22-8BFA-F137-5894-004B0CB3B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640" y="2216678"/>
            <a:ext cx="2393772" cy="2393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AF5F7F-33D9-40A4-96A3-BAEA6C320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1B50B9D-1FBC-444D-ADA2-A0881B8122E2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algn="ctr"/>
            <a:r>
              <a:rPr lang="cs-CZ" dirty="0"/>
              <a:t>Možnosti studia - maturitní obory</a:t>
            </a:r>
          </a:p>
        </p:txBody>
      </p:sp>
      <p:pic>
        <p:nvPicPr>
          <p:cNvPr id="5" name="Picture 2" descr="Informace k nástupu žáků po vánočních prázdninách v lednu 2021 zpět do školy  – ZŠ a MŠ Jince">
            <a:extLst>
              <a:ext uri="{FF2B5EF4-FFF2-40B4-BE49-F238E27FC236}">
                <a16:creationId xmlns:a16="http://schemas.microsoft.com/office/drawing/2014/main" id="{C3F91B19-6EB4-4540-BFFC-240DB55F4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193" y="1690200"/>
            <a:ext cx="2590800" cy="197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F9B6453B-C7E4-42CA-9FC7-25F8AF7048A1}"/>
              </a:ext>
            </a:extLst>
          </p:cNvPr>
          <p:cNvSpPr/>
          <p:nvPr/>
        </p:nvSpPr>
        <p:spPr>
          <a:xfrm>
            <a:off x="970384" y="1996751"/>
            <a:ext cx="105152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pc="-1" dirty="0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Gymnázia</a:t>
            </a:r>
          </a:p>
          <a:p>
            <a:r>
              <a:rPr lang="pl-PL" spc="-1" dirty="0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l-PL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délka studia 4, 6, 8 roků,</a:t>
            </a:r>
          </a:p>
          <a:p>
            <a:pPr marL="360" indent="0">
              <a:buClr>
                <a:srgbClr val="4472C4"/>
              </a:buClr>
              <a:buNone/>
            </a:pPr>
            <a:r>
              <a:rPr lang="cs-CZ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státní přijímací zkoušky CERMAT,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školní přijímací zkoušky,</a:t>
            </a:r>
          </a:p>
          <a:p>
            <a:r>
              <a:rPr lang="cs-CZ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účast v soutěžích</a:t>
            </a:r>
          </a:p>
          <a:p>
            <a:r>
              <a:rPr lang="pl-PL" spc="-1" dirty="0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sportovní a umělecké školy</a:t>
            </a:r>
          </a:p>
          <a:p>
            <a:r>
              <a:rPr lang="pl-PL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délka studia 4 a 6 roků,</a:t>
            </a:r>
          </a:p>
          <a:p>
            <a:pPr marL="360" indent="0">
              <a:buClr>
                <a:srgbClr val="4472C4"/>
              </a:buClr>
              <a:buNone/>
            </a:pPr>
            <a:r>
              <a:rPr lang="cs-CZ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státní přijímací zkoušky CERMAT,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talentové zkoušky,</a:t>
            </a:r>
          </a:p>
          <a:p>
            <a:r>
              <a:rPr lang="cs-CZ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účast v soutěžích</a:t>
            </a:r>
          </a:p>
          <a:p>
            <a:r>
              <a:rPr lang="cs-CZ" spc="-1" dirty="0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střední odborné školy 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pc="-1" dirty="0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l-PL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délka studia 4 roky</a:t>
            </a:r>
            <a:endParaRPr lang="cs-CZ" dirty="0"/>
          </a:p>
        </p:txBody>
      </p:sp>
      <p:pic>
        <p:nvPicPr>
          <p:cNvPr id="4104" name="Picture 8" descr="Ilustrace Kreslený Mladý Ležérní Muž Plovoucí Pomocí Počítače Notebook Pro">
            <a:extLst>
              <a:ext uri="{FF2B5EF4-FFF2-40B4-BE49-F238E27FC236}">
                <a16:creationId xmlns:a16="http://schemas.microsoft.com/office/drawing/2014/main" id="{5BDB637B-DC28-B090-814E-38AF12470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7"/>
          <a:stretch/>
        </p:blipFill>
        <p:spPr bwMode="auto">
          <a:xfrm>
            <a:off x="5057396" y="3074458"/>
            <a:ext cx="2252193" cy="223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Fyzika nebo vzdělávání Bezproblémový vzor. Pozadí ikon a vzorců. Atomové jaderné experimenty. spektrum. Školní plakát nebo vědecký banner. Ručně kreslené doodle symboly. Spektrum, magnetismus, mechanika - Bez autorských poplatků Fyzika - Věda vektorové obrázky">
            <a:extLst>
              <a:ext uri="{FF2B5EF4-FFF2-40B4-BE49-F238E27FC236}">
                <a16:creationId xmlns:a16="http://schemas.microsoft.com/office/drawing/2014/main" id="{32A585EB-2918-DFC5-4636-FF16EF637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020" y="3974311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795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359915-8653-4DD9-8D53-683E1655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Ukázka testu z českého jazyka a literatury</a:t>
            </a:r>
            <a:endParaRPr lang="cs-CZ" dirty="0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E8FBAC57-C977-43CC-8762-661EF19F5180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711200" y="1330960"/>
            <a:ext cx="10642600" cy="484600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každé z následujících podúloh napište současné (tj. ne zastaralé) spisovné slovo, které    odpovídá zadání a zároveň není vlastním jménem</a:t>
            </a:r>
            <a:r>
              <a:rPr lang="cs-CZ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Napište podstatné jméno, které je v 1. pádě čísla jednotného jednoslabičné, je příbuzné se slovem ŘÍKAT, skloňuje se podle vzoru KOST a neobsahuje předponu.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Napište podstatné jméno, které je v 1. pádě čísla jednotného tříslabičné, je příbuzné se slovem ROVNAT, skloňuje se podle vzoru STAVENÍ a obsahuje předponu.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 </a:t>
            </a:r>
          </a:p>
        </p:txBody>
      </p:sp>
      <p:pic>
        <p:nvPicPr>
          <p:cNvPr id="5" name="Picture 6" descr="Testy 2023-2024 z českého jazyka pro žáky 9. tříd ZŠ">
            <a:extLst>
              <a:ext uri="{FF2B5EF4-FFF2-40B4-BE49-F238E27FC236}">
                <a16:creationId xmlns:a16="http://schemas.microsoft.com/office/drawing/2014/main" id="{D76EC0D5-450B-4C49-852A-367F11AA608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343" y="4570701"/>
            <a:ext cx="1660850" cy="1912677"/>
          </a:xfrm>
          <a:prstGeom prst="rect">
            <a:avLst/>
          </a:prstGeom>
          <a:noFill/>
        </p:spPr>
      </p:pic>
      <p:pic>
        <p:nvPicPr>
          <p:cNvPr id="7" name="obrázek 2" descr="https://www.zsmostrozmarynova.cz/storage/photo/?id=5078&amp;x=450&amp;y=450&amp;type=trim">
            <a:extLst>
              <a:ext uri="{FF2B5EF4-FFF2-40B4-BE49-F238E27FC236}">
                <a16:creationId xmlns:a16="http://schemas.microsoft.com/office/drawing/2014/main" id="{99280303-E26E-45DE-9C4E-0F73C5C7B1B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6"/>
          <a:stretch/>
        </p:blipFill>
        <p:spPr bwMode="auto">
          <a:xfrm>
            <a:off x="6228081" y="4592850"/>
            <a:ext cx="1862182" cy="18905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6177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F79641-B2C6-4FB6-AF35-89334A02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Ukázka testu z matematiky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802B936-E4BE-499D-BE3F-CF42FDDF494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939238" y="319632"/>
            <a:ext cx="10414082" cy="583497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cs-CZ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Rozložte na součin podle vzorce: 4𝑎2−9=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Zjednodušte (výsledný výraz nesmí obsahovat závorky): (2𝑥−1)⋅ 1 2−𝑥=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Zjednodušte (výsledný výraz nesmí obsahovat závorky): (4𝑛−3)2−4𝑛⋅(4𝑛−3)=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cs-CZ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05CDC43-E776-4D18-B060-AB9D8D919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359" y="539160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pic>
        <p:nvPicPr>
          <p:cNvPr id="6152" name="Picture 8" descr="Testy pro deváťáky k jednotným přijímacím zkouškám / Matematika - naseucebnice.cz">
            <a:extLst>
              <a:ext uri="{FF2B5EF4-FFF2-40B4-BE49-F238E27FC236}">
                <a16:creationId xmlns:a16="http://schemas.microsoft.com/office/drawing/2014/main" id="{38A648E0-25E9-70C1-67DD-FC20E6ED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945" y="4180322"/>
            <a:ext cx="1938528" cy="267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Testy 2023-2024 z matematiky pro žáky 9. tříd ZŠ">
            <a:extLst>
              <a:ext uri="{FF2B5EF4-FFF2-40B4-BE49-F238E27FC236}">
                <a16:creationId xmlns:a16="http://schemas.microsoft.com/office/drawing/2014/main" id="{0DE996C8-D7BE-9832-2609-B5F68DA31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873" y="4147561"/>
            <a:ext cx="1938528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19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291949" y="23606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Možnosti studia - s výučním listem</a:t>
            </a:r>
            <a:endParaRPr dirty="0"/>
          </a:p>
        </p:txBody>
      </p:sp>
      <p:sp>
        <p:nvSpPr>
          <p:cNvPr id="56" name="TextShape 2"/>
          <p:cNvSpPr txBox="1"/>
          <p:nvPr/>
        </p:nvSpPr>
        <p:spPr>
          <a:xfrm>
            <a:off x="950048" y="994606"/>
            <a:ext cx="10642512" cy="576179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cs-CZ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Střední odborná učiliště</a:t>
            </a:r>
          </a:p>
          <a:p>
            <a:pPr>
              <a:lnSpc>
                <a:spcPct val="100000"/>
              </a:lnSpc>
            </a:pPr>
            <a:endParaRPr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Absolventi získávají výuční list, 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 kvalifikováni především pro výkon řemeslných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podobných povolání,</a:t>
            </a:r>
            <a:endParaRPr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 marL="228600" indent="-228240">
              <a:lnSpc>
                <a:spcPct val="90000"/>
              </a:lnSpc>
              <a:buClr>
                <a:srgbClr val="4472C4"/>
              </a:buClr>
              <a:buFont typeface="Arial"/>
              <a:buChar char="•"/>
            </a:pPr>
            <a:r>
              <a:rPr lang="cs-CZ" sz="2400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d</a:t>
            </a:r>
            <a:r>
              <a:rPr lang="cs-CZ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élka studia 3 roky,</a:t>
            </a:r>
          </a:p>
          <a:p>
            <a:pPr marL="360">
              <a:lnSpc>
                <a:spcPct val="90000"/>
              </a:lnSpc>
              <a:buClr>
                <a:srgbClr val="4472C4"/>
              </a:buClr>
            </a:pPr>
            <a:endParaRPr sz="2400" dirty="0"/>
          </a:p>
          <a:p>
            <a:pPr marL="228600" indent="-228240">
              <a:lnSpc>
                <a:spcPct val="90000"/>
              </a:lnSpc>
              <a:buClr>
                <a:srgbClr val="4472C4"/>
              </a:buClr>
              <a:buFont typeface="Arial"/>
              <a:buChar char="•"/>
            </a:pPr>
            <a:r>
              <a:rPr lang="cs-CZ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praktická výuka,</a:t>
            </a:r>
          </a:p>
          <a:p>
            <a:pPr marL="360">
              <a:lnSpc>
                <a:spcPct val="90000"/>
              </a:lnSpc>
              <a:buClr>
                <a:srgbClr val="4472C4"/>
              </a:buClr>
            </a:pPr>
            <a:endParaRPr sz="2400" dirty="0"/>
          </a:p>
          <a:p>
            <a:pPr marL="228600" indent="-228240">
              <a:lnSpc>
                <a:spcPct val="90000"/>
              </a:lnSpc>
              <a:buClr>
                <a:srgbClr val="4472C4"/>
              </a:buClr>
              <a:buFont typeface="Arial"/>
              <a:buChar char="•"/>
            </a:pPr>
            <a:r>
              <a:rPr lang="cs-CZ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možnost dodělat si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cs-CZ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   maturitu formou nástavbového studia</a:t>
            </a:r>
            <a:r>
              <a:rPr lang="cs-CZ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dirty="0"/>
          </a:p>
        </p:txBody>
      </p:sp>
      <p:pic>
        <p:nvPicPr>
          <p:cNvPr id="7176" name="Picture 8" descr="Profese - KADEŘNICTVÍ - online puzzle">
            <a:extLst>
              <a:ext uri="{FF2B5EF4-FFF2-40B4-BE49-F238E27FC236}">
                <a16:creationId xmlns:a16="http://schemas.microsoft.com/office/drawing/2014/main" id="{8CCA94A0-2A82-39E8-7AE2-239BE56D8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736" y="1185522"/>
            <a:ext cx="18478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Plakát Profesionální automechanik - PIXERS.CZ">
            <a:extLst>
              <a:ext uri="{FF2B5EF4-FFF2-40B4-BE49-F238E27FC236}">
                <a16:creationId xmlns:a16="http://schemas.microsoft.com/office/drawing/2014/main" id="{D837E674-D8F5-1C47-6ADD-EF94822DB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461" y="397634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Ilustración de Linda Chica Jardinera Con Plantas Y Pala y más Vectores  Libres de Derechos de Agarrar - Agarrar, Agricultor, Agricultura - iStock">
            <a:extLst>
              <a:ext uri="{FF2B5EF4-FFF2-40B4-BE49-F238E27FC236}">
                <a16:creationId xmlns:a16="http://schemas.microsoft.com/office/drawing/2014/main" id="{27AD719B-59A1-0E4F-FD56-224BA9A25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247" y="3767760"/>
            <a:ext cx="16478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Elektro práce | kbso.cz">
            <a:extLst>
              <a:ext uri="{FF2B5EF4-FFF2-40B4-BE49-F238E27FC236}">
                <a16:creationId xmlns:a16="http://schemas.microsoft.com/office/drawing/2014/main" id="{0E0BEE00-A2DB-B2B7-ED18-7BF447679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203" y="994606"/>
            <a:ext cx="18954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Žena cukrář pečení dortu vektorové ilustrace Stock Vector od ©  nicoletaionescu 162498266">
            <a:extLst>
              <a:ext uri="{FF2B5EF4-FFF2-40B4-BE49-F238E27FC236}">
                <a16:creationId xmlns:a16="http://schemas.microsoft.com/office/drawing/2014/main" id="{A10AC044-2FD9-96E8-235E-9A9706916C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" b="6793"/>
          <a:stretch/>
        </p:blipFill>
        <p:spPr bwMode="auto">
          <a:xfrm>
            <a:off x="5232668" y="2614837"/>
            <a:ext cx="1924050" cy="217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Možnosti studia
s výučním listem</a:t>
            </a:r>
            <a:endParaRPr dirty="0"/>
          </a:p>
        </p:txBody>
      </p:sp>
      <p:sp>
        <p:nvSpPr>
          <p:cNvPr id="61" name="TextShape 2"/>
          <p:cNvSpPr txBox="1"/>
          <p:nvPr/>
        </p:nvSpPr>
        <p:spPr>
          <a:xfrm>
            <a:off x="918519" y="1690200"/>
            <a:ext cx="10515240" cy="403385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b="1" spc="-1" dirty="0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Odborná učiliště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240">
              <a:lnSpc>
                <a:spcPct val="90000"/>
              </a:lnSpc>
              <a:buClr>
                <a:srgbClr val="4472C4"/>
              </a:buClr>
              <a:buFont typeface="Arial"/>
              <a:buChar char="•"/>
            </a:pPr>
            <a:r>
              <a:rPr lang="cs-CZ" sz="24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délka studia 2, 3 roky,</a:t>
            </a:r>
          </a:p>
          <a:p>
            <a:pPr marL="360">
              <a:lnSpc>
                <a:spcPct val="90000"/>
              </a:lnSpc>
              <a:buClr>
                <a:srgbClr val="4472C4"/>
              </a:buClr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240">
              <a:lnSpc>
                <a:spcPct val="90000"/>
              </a:lnSpc>
              <a:buClr>
                <a:srgbClr val="4472C4"/>
              </a:buClr>
              <a:buFont typeface="Arial"/>
              <a:buChar char="•"/>
            </a:pPr>
            <a:r>
              <a:rPr lang="cs-CZ" sz="24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obory E, C, J (E=výuční list, C, J = osvědčení),</a:t>
            </a:r>
          </a:p>
          <a:p>
            <a:pPr marL="360">
              <a:lnSpc>
                <a:spcPct val="90000"/>
              </a:lnSpc>
              <a:buClr>
                <a:srgbClr val="4472C4"/>
              </a:buClr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240">
              <a:lnSpc>
                <a:spcPct val="90000"/>
              </a:lnSpc>
              <a:buClr>
                <a:srgbClr val="4472C4"/>
              </a:buClr>
              <a:buFont typeface="Arial"/>
              <a:buChar char="•"/>
            </a:pPr>
            <a:r>
              <a:rPr lang="cs-CZ" sz="24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pro manuální profese,</a:t>
            </a:r>
          </a:p>
          <a:p>
            <a:pPr marL="360">
              <a:lnSpc>
                <a:spcPct val="90000"/>
              </a:lnSpc>
              <a:buClr>
                <a:srgbClr val="4472C4"/>
              </a:buClr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240">
              <a:lnSpc>
                <a:spcPct val="90000"/>
              </a:lnSpc>
              <a:buClr>
                <a:srgbClr val="4472C4"/>
              </a:buClr>
              <a:buFont typeface="Arial"/>
              <a:buChar char="•"/>
            </a:pPr>
            <a:r>
              <a:rPr lang="cs-CZ" sz="24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učební plány podle profese včetně </a:t>
            </a:r>
          </a:p>
          <a:p>
            <a:pPr marL="360">
              <a:lnSpc>
                <a:spcPct val="90000"/>
              </a:lnSpc>
              <a:buClr>
                <a:srgbClr val="4472C4"/>
              </a:buClr>
            </a:pPr>
            <a:r>
              <a:rPr lang="cs-CZ" sz="24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praktické výuky.</a:t>
            </a:r>
            <a:endParaRPr sz="2400" dirty="0"/>
          </a:p>
        </p:txBody>
      </p:sp>
      <p:pic>
        <p:nvPicPr>
          <p:cNvPr id="8200" name="Picture 8" descr="Povolání">
            <a:extLst>
              <a:ext uri="{FF2B5EF4-FFF2-40B4-BE49-F238E27FC236}">
                <a16:creationId xmlns:a16="http://schemas.microsoft.com/office/drawing/2014/main" id="{A9954F65-04B6-24B5-2AB3-2E1DC7E5E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560" y="1849265"/>
            <a:ext cx="2783205" cy="371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Možnosti studia
na speciálních školách</a:t>
            </a:r>
            <a:endParaRPr dirty="0"/>
          </a:p>
        </p:txBody>
      </p:sp>
      <p:sp>
        <p:nvSpPr>
          <p:cNvPr id="66" name="TextShape 2"/>
          <p:cNvSpPr txBox="1"/>
          <p:nvPr/>
        </p:nvSpPr>
        <p:spPr>
          <a:xfrm>
            <a:off x="838080" y="1815884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dirty="0"/>
          </a:p>
          <a:p>
            <a:pPr marL="228600" indent="-228240">
              <a:lnSpc>
                <a:spcPct val="90000"/>
              </a:lnSpc>
              <a:buClr>
                <a:srgbClr val="4472C4"/>
              </a:buClr>
              <a:buFont typeface="Arial"/>
              <a:buChar char="•"/>
            </a:pPr>
            <a:r>
              <a:rPr lang="cs-CZ" sz="2400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délka s</a:t>
            </a:r>
            <a:r>
              <a:rPr lang="cs-CZ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tudia 2, 3 roky,</a:t>
            </a:r>
            <a:endParaRPr dirty="0"/>
          </a:p>
          <a:p>
            <a:pPr marL="228600" indent="-228240">
              <a:lnSpc>
                <a:spcPct val="90000"/>
              </a:lnSpc>
              <a:buClr>
                <a:srgbClr val="4472C4"/>
              </a:buClr>
              <a:buFont typeface="Arial"/>
              <a:buChar char="•"/>
            </a:pPr>
            <a:r>
              <a:rPr lang="cs-CZ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závěrečná zkouška,</a:t>
            </a:r>
            <a:endParaRPr dirty="0"/>
          </a:p>
          <a:p>
            <a:pPr marL="228600" indent="-228240">
              <a:lnSpc>
                <a:spcPct val="90000"/>
              </a:lnSpc>
              <a:buClr>
                <a:srgbClr val="4472C4"/>
              </a:buClr>
              <a:buFont typeface="Arial"/>
              <a:buChar char="•"/>
            </a:pPr>
            <a:r>
              <a:rPr lang="cs-CZ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možnost dodělat si maturitu,</a:t>
            </a:r>
            <a:endParaRPr dirty="0"/>
          </a:p>
          <a:p>
            <a:pPr marL="228600" indent="-228240">
              <a:lnSpc>
                <a:spcPct val="90000"/>
              </a:lnSpc>
              <a:buClr>
                <a:srgbClr val="4472C4"/>
              </a:buClr>
              <a:buFont typeface="Arial"/>
              <a:buChar char="•"/>
            </a:pPr>
            <a:r>
              <a:rPr lang="cs-CZ" sz="240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pro žáky s doporučením ŠPZ.</a:t>
            </a:r>
            <a:r>
              <a:rPr lang="cs-CZ" sz="2400" b="1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lang="cs-CZ" sz="2400" b="1" strike="noStrike" spc="-1" dirty="0">
              <a:solidFill>
                <a:srgbClr val="4472C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cs-CZ" sz="2400" strike="noStrike" spc="-1" dirty="0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MŠ, ZŠ a SŠ pro zdravotně znevýhodněné žáky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cs-CZ" sz="2400" strike="noStrike" spc="-1" dirty="0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MŠ, ZŠ a SŠ Gellnerka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cs-CZ" sz="2400" strike="noStrike" spc="-1" dirty="0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SŠ Gemini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cs-CZ" sz="2400" strike="noStrike" spc="-1" dirty="0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SŠ F. D. Roosevelta Brno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  <p:pic>
        <p:nvPicPr>
          <p:cNvPr id="67" name="obrázek 2"/>
          <p:cNvPicPr/>
          <p:nvPr/>
        </p:nvPicPr>
        <p:blipFill>
          <a:blip r:embed="rId2"/>
          <a:stretch/>
        </p:blipFill>
        <p:spPr>
          <a:xfrm>
            <a:off x="5369488" y="2282760"/>
            <a:ext cx="2272320" cy="1582200"/>
          </a:xfrm>
          <a:prstGeom prst="rect">
            <a:avLst/>
          </a:prstGeom>
          <a:ln>
            <a:noFill/>
          </a:ln>
        </p:spPr>
      </p:pic>
      <p:pic>
        <p:nvPicPr>
          <p:cNvPr id="68" name="obrázek 2"/>
          <p:cNvPicPr/>
          <p:nvPr/>
        </p:nvPicPr>
        <p:blipFill>
          <a:blip r:embed="rId3"/>
          <a:stretch/>
        </p:blipFill>
        <p:spPr>
          <a:xfrm>
            <a:off x="7953120" y="2282760"/>
            <a:ext cx="2872440" cy="1582200"/>
          </a:xfrm>
          <a:prstGeom prst="rect">
            <a:avLst/>
          </a:prstGeom>
          <a:ln>
            <a:noFill/>
          </a:ln>
        </p:spPr>
      </p:pic>
      <p:pic>
        <p:nvPicPr>
          <p:cNvPr id="69" name="obrázek 2"/>
          <p:cNvPicPr/>
          <p:nvPr/>
        </p:nvPicPr>
        <p:blipFill>
          <a:blip r:embed="rId4"/>
          <a:stretch/>
        </p:blipFill>
        <p:spPr>
          <a:xfrm>
            <a:off x="8559815" y="4559040"/>
            <a:ext cx="2422800" cy="1617480"/>
          </a:xfrm>
          <a:prstGeom prst="rect">
            <a:avLst/>
          </a:prstGeom>
          <a:ln>
            <a:noFill/>
          </a:ln>
        </p:spPr>
      </p:pic>
      <p:pic>
        <p:nvPicPr>
          <p:cNvPr id="70" name="obrázek 2"/>
          <p:cNvPicPr/>
          <p:nvPr/>
        </p:nvPicPr>
        <p:blipFill>
          <a:blip r:embed="rId5"/>
          <a:stretch/>
        </p:blipFill>
        <p:spPr>
          <a:xfrm>
            <a:off x="920135" y="3943308"/>
            <a:ext cx="2117880" cy="1588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4F5ECCC497314FB83B09BE3E98C7DF" ma:contentTypeVersion="14" ma:contentTypeDescription="Vytvoří nový dokument" ma:contentTypeScope="" ma:versionID="d9a8a23746f597ec94637522adcaab85">
  <xsd:schema xmlns:xsd="http://www.w3.org/2001/XMLSchema" xmlns:xs="http://www.w3.org/2001/XMLSchema" xmlns:p="http://schemas.microsoft.com/office/2006/metadata/properties" xmlns:ns3="9cb0114a-e753-42fe-baa3-d32b65d3dd27" xmlns:ns4="4c5883a0-67cc-4ad0-b8ff-2ad3705487d0" targetNamespace="http://schemas.microsoft.com/office/2006/metadata/properties" ma:root="true" ma:fieldsID="bd28c7431836a28c13b8637db3ab50e6" ns3:_="" ns4:_="">
    <xsd:import namespace="9cb0114a-e753-42fe-baa3-d32b65d3dd27"/>
    <xsd:import namespace="4c5883a0-67cc-4ad0-b8ff-2ad3705487d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0114a-e753-42fe-baa3-d32b65d3d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883a0-67cc-4ad0-b8ff-2ad3705487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5D7CBF-0DBD-4D1E-AB01-563AA706A9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57B8CB-94FF-4090-A123-81ACA47C0C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b0114a-e753-42fe-baa3-d32b65d3dd27"/>
    <ds:schemaRef ds:uri="4c5883a0-67cc-4ad0-b8ff-2ad3705487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5D40A7-B18F-45AC-86F1-D9B05930F8D2}">
  <ds:schemaRefs>
    <ds:schemaRef ds:uri="http://schemas.microsoft.com/office/2006/metadata/properties"/>
    <ds:schemaRef ds:uri="9cb0114a-e753-42fe-baa3-d32b65d3dd27"/>
    <ds:schemaRef ds:uri="4c5883a0-67cc-4ad0-b8ff-2ad3705487d0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561</Words>
  <Application>Microsoft Office PowerPoint</Application>
  <PresentationFormat>Širokoúhlá obrazovka</PresentationFormat>
  <Paragraphs>123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Prezentace aplikace PowerPoint</vt:lpstr>
      <vt:lpstr>Prezentace aplikace PowerPoint</vt:lpstr>
      <vt:lpstr>Prezentace aplikace PowerPoint</vt:lpstr>
      <vt:lpstr> </vt:lpstr>
      <vt:lpstr>Ukázka testu z českého jazyka a literatury</vt:lpstr>
      <vt:lpstr>Ukázka testu z matematiky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Vyber si svou školu, povolání Inspirace k volbě povolání ZŠ a MŠ logopedická, Brno, Veslařská 234</dc:title>
  <dc:creator>Renata Mikolášková</dc:creator>
  <cp:lastModifiedBy>Renata Mikolášková</cp:lastModifiedBy>
  <cp:revision>34</cp:revision>
  <dcterms:created xsi:type="dcterms:W3CDTF">2021-11-17T09:17:16Z</dcterms:created>
  <dcterms:modified xsi:type="dcterms:W3CDTF">2023-12-04T18:36:44Z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0x0101005B4F5ECCC497314FB83B09BE3E98C7DF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Širokoúhlá obrazovka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10</vt:i4>
  </property>
</Properties>
</file>