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9" r:id="rId4"/>
    <p:sldId id="258" r:id="rId5"/>
    <p:sldId id="263" r:id="rId6"/>
    <p:sldId id="264" r:id="rId7"/>
    <p:sldId id="268" r:id="rId8"/>
    <p:sldId id="265" r:id="rId9"/>
    <p:sldId id="266" r:id="rId10"/>
    <p:sldId id="260" r:id="rId11"/>
    <p:sldId id="262" r:id="rId12"/>
    <p:sldId id="261"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73953B-0480-0543-8706-AD8DFDE71D1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741DC65-C14E-C2ED-FFB7-E07E2E86C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806E967-5DA3-8C8F-97AD-49308889F619}"/>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5" name="Zástupný symbol pro zápatí 4">
            <a:extLst>
              <a:ext uri="{FF2B5EF4-FFF2-40B4-BE49-F238E27FC236}">
                <a16:creationId xmlns:a16="http://schemas.microsoft.com/office/drawing/2014/main" id="{B3D8689D-1A8A-01AE-7337-406F50067B0F}"/>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20A5FF8B-FF62-D312-545B-CE1EC222D874}"/>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62922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238803-9AD3-F379-C770-2717F6C5399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E131EE3-DAF9-464C-2CDD-E77B76707A4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D6F41F-7C55-03DB-B8A5-4C7AFCFA35AB}"/>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5" name="Zástupný symbol pro zápatí 4">
            <a:extLst>
              <a:ext uri="{FF2B5EF4-FFF2-40B4-BE49-F238E27FC236}">
                <a16:creationId xmlns:a16="http://schemas.microsoft.com/office/drawing/2014/main" id="{8196C0B6-7503-907E-F415-4A6C84E20FF6}"/>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53B7D2BE-5D52-778C-C404-A8E2694C53C0}"/>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325307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8297DB5-2DB4-6663-4631-393C0824CA6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A46AD4C-FB2A-41FA-3EB9-A4F33AF3102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47536D1-C6FF-3CF1-5EBB-6EB264486640}"/>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5" name="Zástupný symbol pro zápatí 4">
            <a:extLst>
              <a:ext uri="{FF2B5EF4-FFF2-40B4-BE49-F238E27FC236}">
                <a16:creationId xmlns:a16="http://schemas.microsoft.com/office/drawing/2014/main" id="{9E794012-DF79-08B6-F5D2-94A9744901A6}"/>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5862A0CB-D0F1-773C-DECC-DA59D12C013E}"/>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139334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D20094-2578-3181-73FD-EB03C0B47EC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D5DFE56-D38B-D55A-D575-5A5FB92B4F5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8993C52-6B12-708F-B442-B6BA2E748948}"/>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5" name="Zástupný symbol pro zápatí 4">
            <a:extLst>
              <a:ext uri="{FF2B5EF4-FFF2-40B4-BE49-F238E27FC236}">
                <a16:creationId xmlns:a16="http://schemas.microsoft.com/office/drawing/2014/main" id="{F7ECA213-7941-EBF6-B8B1-4BFD28496A30}"/>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C4DFB49F-AC42-D8C7-973E-DBC2824DA93D}"/>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253270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4809CE-44B0-D4F0-6B90-EFE56D6DB70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B2B0F85-6C6C-4DD4-5268-EA51B0467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E13B024-2C70-1E8D-5184-CC2C89921B44}"/>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5" name="Zástupný symbol pro zápatí 4">
            <a:extLst>
              <a:ext uri="{FF2B5EF4-FFF2-40B4-BE49-F238E27FC236}">
                <a16:creationId xmlns:a16="http://schemas.microsoft.com/office/drawing/2014/main" id="{AC6A1F17-BFFA-D75B-1CEC-352BEA327B2B}"/>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EFDA77B6-6CCA-D685-78B6-D3446DAAFE25}"/>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34015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E9E8EA-A429-A2D4-F47A-4FFBBDBCD92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2721FC6-36F8-45A7-2F0F-0D929D2CF3B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26B54A5-A969-0E05-F8FB-96C536F4960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0110796-578C-2D72-DA7C-CC9E004FC59C}"/>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6" name="Zástupný symbol pro zápatí 5">
            <a:extLst>
              <a:ext uri="{FF2B5EF4-FFF2-40B4-BE49-F238E27FC236}">
                <a16:creationId xmlns:a16="http://schemas.microsoft.com/office/drawing/2014/main" id="{C95E7102-EA0A-ED84-36ED-A5D4EE18AA3D}"/>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806838EA-F7B2-A887-BB61-2761E10C94C8}"/>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136474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F75D05-A7CB-DFCC-576E-33FA0B499F6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3C1D9CA-3927-2B60-6752-129CD2AB3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CDB6B47-B6AE-FE9A-E0D9-74DC4AA599C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053031FB-622B-639C-B43F-2CE63F678B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4315E42-BE4F-328A-BC5E-E53FC7EBB32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25C0196-40F0-F9D9-68FA-6CD60FF7270F}"/>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8" name="Zástupný symbol pro zápatí 7">
            <a:extLst>
              <a:ext uri="{FF2B5EF4-FFF2-40B4-BE49-F238E27FC236}">
                <a16:creationId xmlns:a16="http://schemas.microsoft.com/office/drawing/2014/main" id="{41AEFFB5-098C-A143-1812-0FFC263A733C}"/>
              </a:ext>
            </a:extLst>
          </p:cNvPr>
          <p:cNvSpPr>
            <a:spLocks noGrp="1"/>
          </p:cNvSpPr>
          <p:nvPr>
            <p:ph type="ftr" sz="quarter" idx="11"/>
          </p:nvPr>
        </p:nvSpPr>
        <p:spPr/>
        <p:txBody>
          <a:bodyPr/>
          <a:lstStyle/>
          <a:p>
            <a:endParaRPr lang="cs-CZ" dirty="0"/>
          </a:p>
        </p:txBody>
      </p:sp>
      <p:sp>
        <p:nvSpPr>
          <p:cNvPr id="9" name="Zástupný symbol pro číslo snímku 8">
            <a:extLst>
              <a:ext uri="{FF2B5EF4-FFF2-40B4-BE49-F238E27FC236}">
                <a16:creationId xmlns:a16="http://schemas.microsoft.com/office/drawing/2014/main" id="{7E0A5A99-C4AB-75A6-1820-BDD86CD35481}"/>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312455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3022A-A7AF-7031-157A-8A7E9CAB8BF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CFDC72C-68EE-9831-C078-007AF397650D}"/>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4" name="Zástupný symbol pro zápatí 3">
            <a:extLst>
              <a:ext uri="{FF2B5EF4-FFF2-40B4-BE49-F238E27FC236}">
                <a16:creationId xmlns:a16="http://schemas.microsoft.com/office/drawing/2014/main" id="{F54B77D0-A95D-6319-650F-82B2D16C09A9}"/>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C0AEC76D-F4E2-0DEF-1D7D-A96999382F97}"/>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202397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200DBEE-7723-BD91-E467-148C2651A8B2}"/>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3" name="Zástupný symbol pro zápatí 2">
            <a:extLst>
              <a:ext uri="{FF2B5EF4-FFF2-40B4-BE49-F238E27FC236}">
                <a16:creationId xmlns:a16="http://schemas.microsoft.com/office/drawing/2014/main" id="{71F9218E-9A6B-A68A-F17F-D489D761F435}"/>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1FD8ACC-5B38-A893-1A09-E44395EB90A4}"/>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1969090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05306A-9B25-D312-3D42-D3EECD2A6A6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3BBE891-B968-F078-11E5-C26B6BA22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3790AAF-2A5E-3FC4-81D2-162C3A3EB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34D298B-C0BD-D008-6540-48BFF914C3F9}"/>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6" name="Zástupný symbol pro zápatí 5">
            <a:extLst>
              <a:ext uri="{FF2B5EF4-FFF2-40B4-BE49-F238E27FC236}">
                <a16:creationId xmlns:a16="http://schemas.microsoft.com/office/drawing/2014/main" id="{29CB532E-3DEE-9579-EB03-578851E9EE38}"/>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75C7DE99-EF21-CAD4-693D-54C006483604}"/>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267086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769076-8CBE-E95D-EB7B-C7D64FA3C1B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A8C15D9-57E9-7603-BECF-67699FCF20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text 3">
            <a:extLst>
              <a:ext uri="{FF2B5EF4-FFF2-40B4-BE49-F238E27FC236}">
                <a16:creationId xmlns:a16="http://schemas.microsoft.com/office/drawing/2014/main" id="{4DC3698A-99F7-DBE0-66D7-A4B864967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CCC1F02-9625-6EBA-7AB1-3006C6EEC8E9}"/>
              </a:ext>
            </a:extLst>
          </p:cNvPr>
          <p:cNvSpPr>
            <a:spLocks noGrp="1"/>
          </p:cNvSpPr>
          <p:nvPr>
            <p:ph type="dt" sz="half" idx="10"/>
          </p:nvPr>
        </p:nvSpPr>
        <p:spPr/>
        <p:txBody>
          <a:bodyPr/>
          <a:lstStyle/>
          <a:p>
            <a:fld id="{1F4A8E80-0C72-4857-A91A-A7D4DF4E691D}" type="datetimeFigureOut">
              <a:rPr lang="cs-CZ" smtClean="0"/>
              <a:t>11.01.2024</a:t>
            </a:fld>
            <a:endParaRPr lang="cs-CZ" dirty="0"/>
          </a:p>
        </p:txBody>
      </p:sp>
      <p:sp>
        <p:nvSpPr>
          <p:cNvPr id="6" name="Zástupný symbol pro zápatí 5">
            <a:extLst>
              <a:ext uri="{FF2B5EF4-FFF2-40B4-BE49-F238E27FC236}">
                <a16:creationId xmlns:a16="http://schemas.microsoft.com/office/drawing/2014/main" id="{F335DBEC-C2DC-C4F1-B2FE-03C69223174C}"/>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CEEE2FC6-D883-8C95-F8CA-F3121A33E265}"/>
              </a:ext>
            </a:extLst>
          </p:cNvPr>
          <p:cNvSpPr>
            <a:spLocks noGrp="1"/>
          </p:cNvSpPr>
          <p:nvPr>
            <p:ph type="sldNum" sz="quarter" idx="12"/>
          </p:nvPr>
        </p:nvSpPr>
        <p:spPr/>
        <p:txBody>
          <a:bodyPr/>
          <a:lstStyle/>
          <a:p>
            <a:fld id="{5495E34A-3553-46BE-8B2F-C5D189722E10}" type="slidenum">
              <a:rPr lang="cs-CZ" smtClean="0"/>
              <a:t>‹#›</a:t>
            </a:fld>
            <a:endParaRPr lang="cs-CZ" dirty="0"/>
          </a:p>
        </p:txBody>
      </p:sp>
    </p:spTree>
    <p:extLst>
      <p:ext uri="{BB962C8B-B14F-4D97-AF65-F5344CB8AC3E}">
        <p14:creationId xmlns:p14="http://schemas.microsoft.com/office/powerpoint/2010/main" val="243904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B9BAC4D-C966-3EA1-B380-641C740FA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FB3D294-B078-0166-7647-CFF1A9579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F949CC6-4609-CA1D-5B9C-1863A511E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A8E80-0C72-4857-A91A-A7D4DF4E691D}" type="datetimeFigureOut">
              <a:rPr lang="cs-CZ" smtClean="0"/>
              <a:t>11.01.2024</a:t>
            </a:fld>
            <a:endParaRPr lang="cs-CZ" dirty="0"/>
          </a:p>
        </p:txBody>
      </p:sp>
      <p:sp>
        <p:nvSpPr>
          <p:cNvPr id="5" name="Zástupný symbol pro zápatí 4">
            <a:extLst>
              <a:ext uri="{FF2B5EF4-FFF2-40B4-BE49-F238E27FC236}">
                <a16:creationId xmlns:a16="http://schemas.microsoft.com/office/drawing/2014/main" id="{5E737799-0EB0-34DC-0A8C-D4996D10D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8505272B-3F37-DC05-5B62-0F2C97AC2E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5E34A-3553-46BE-8B2F-C5D189722E10}" type="slidenum">
              <a:rPr lang="cs-CZ" smtClean="0"/>
              <a:t>‹#›</a:t>
            </a:fld>
            <a:endParaRPr lang="cs-CZ" dirty="0"/>
          </a:p>
        </p:txBody>
      </p:sp>
    </p:spTree>
    <p:extLst>
      <p:ext uri="{BB962C8B-B14F-4D97-AF65-F5344CB8AC3E}">
        <p14:creationId xmlns:p14="http://schemas.microsoft.com/office/powerpoint/2010/main" val="1306943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rihlaskynastredni.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fo.identitaobcana.cz/idp/" TargetMode="External"/><Relationship Id="rId2" Type="http://schemas.openxmlformats.org/officeDocument/2006/relationships/hyperlink" Target="https://www.identitaobcana.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BCF796-5CB2-C388-140F-01CEEB97656B}"/>
              </a:ext>
            </a:extLst>
          </p:cNvPr>
          <p:cNvSpPr>
            <a:spLocks noGrp="1"/>
          </p:cNvSpPr>
          <p:nvPr>
            <p:ph type="title"/>
          </p:nvPr>
        </p:nvSpPr>
        <p:spPr/>
        <p:txBody>
          <a:bodyPr/>
          <a:lstStyle/>
          <a:p>
            <a:pPr algn="ctr"/>
            <a:r>
              <a:rPr lang="cs-CZ" sz="4400" b="1" dirty="0">
                <a:solidFill>
                  <a:srgbClr val="4472C4"/>
                </a:solidFill>
                <a:latin typeface="+mn-lt"/>
                <a:cs typeface="Arial" pitchFamily="34"/>
              </a:rPr>
              <a:t>Přijímací řízení </a:t>
            </a:r>
            <a:br>
              <a:rPr lang="cs-CZ" sz="4400" b="1" dirty="0">
                <a:solidFill>
                  <a:srgbClr val="4472C4"/>
                </a:solidFill>
                <a:latin typeface="+mn-lt"/>
                <a:cs typeface="Arial" pitchFamily="34"/>
              </a:rPr>
            </a:br>
            <a:r>
              <a:rPr lang="cs-CZ" sz="4400" b="1" dirty="0">
                <a:solidFill>
                  <a:srgbClr val="4472C4"/>
                </a:solidFill>
                <a:latin typeface="+mn-lt"/>
                <a:cs typeface="Arial" pitchFamily="34"/>
              </a:rPr>
              <a:t>pro školní rok 2024/2025</a:t>
            </a:r>
            <a:endParaRPr lang="cs-CZ" dirty="0"/>
          </a:p>
        </p:txBody>
      </p:sp>
      <p:pic>
        <p:nvPicPr>
          <p:cNvPr id="4" name="Zástupný obsah 3">
            <a:extLst>
              <a:ext uri="{FF2B5EF4-FFF2-40B4-BE49-F238E27FC236}">
                <a16:creationId xmlns:a16="http://schemas.microsoft.com/office/drawing/2014/main" id="{65CDF8C4-0D8A-6758-16AE-120953DBABF0}"/>
              </a:ext>
            </a:extLst>
          </p:cNvPr>
          <p:cNvPicPr>
            <a:picLocks noGrp="1" noChangeAspect="1"/>
          </p:cNvPicPr>
          <p:nvPr>
            <p:ph idx="1"/>
          </p:nvPr>
        </p:nvPicPr>
        <p:blipFill>
          <a:blip r:embed="rId2">
            <a:lum/>
            <a:alphaModFix/>
          </a:blip>
          <a:srcRect t="-14524"/>
          <a:stretch>
            <a:fillRect/>
          </a:stretch>
        </p:blipFill>
        <p:spPr>
          <a:xfrm>
            <a:off x="1589187" y="1614488"/>
            <a:ext cx="4267200" cy="3245252"/>
          </a:xfrm>
          <a:prstGeom prst="rect">
            <a:avLst/>
          </a:prstGeom>
          <a:noFill/>
          <a:ln cap="flat">
            <a:noFill/>
          </a:ln>
        </p:spPr>
      </p:pic>
      <p:pic>
        <p:nvPicPr>
          <p:cNvPr id="5" name="Picture 2" descr="https://scontent-prg1-1.xx.fbcdn.net/v/t39.30808-6/346047041_917166599504775_7641506596415333036_n.jpg?stp=cp6_dst-jpg_p960x960&amp;_nc_cat=110&amp;ccb=1-7&amp;_nc_sid=52f669&amp;_nc_ohc=nfeZEdoHphwAX-T77-f&amp;_nc_ht=scontent-prg1-1.xx&amp;oh=00_AfACB7xDXjlvVHyBlEGA90HJNbCskDAOyzpvtw5GDj1Kiw&amp;oe=6528A145">
            <a:extLst>
              <a:ext uri="{FF2B5EF4-FFF2-40B4-BE49-F238E27FC236}">
                <a16:creationId xmlns:a16="http://schemas.microsoft.com/office/drawing/2014/main" id="{3B7424A5-F438-8CB7-E1F1-1EBF6D1A6E75}"/>
              </a:ext>
            </a:extLst>
          </p:cNvPr>
          <p:cNvPicPr>
            <a:picLocks noChangeAspect="1"/>
          </p:cNvPicPr>
          <p:nvPr/>
        </p:nvPicPr>
        <p:blipFill>
          <a:blip r:embed="rId3"/>
          <a:srcRect/>
          <a:stretch>
            <a:fillRect/>
          </a:stretch>
        </p:blipFill>
        <p:spPr>
          <a:xfrm>
            <a:off x="6096000" y="2531412"/>
            <a:ext cx="4638147" cy="2753669"/>
          </a:xfrm>
          <a:prstGeom prst="rect">
            <a:avLst/>
          </a:prstGeom>
          <a:noFill/>
          <a:ln cap="flat">
            <a:noFill/>
          </a:ln>
        </p:spPr>
      </p:pic>
      <p:pic>
        <p:nvPicPr>
          <p:cNvPr id="6" name="Obrázek 5">
            <a:extLst>
              <a:ext uri="{FF2B5EF4-FFF2-40B4-BE49-F238E27FC236}">
                <a16:creationId xmlns:a16="http://schemas.microsoft.com/office/drawing/2014/main" id="{0C5EA871-7F17-C1E8-4BDF-9218DAE48EDB}"/>
              </a:ext>
            </a:extLst>
          </p:cNvPr>
          <p:cNvPicPr>
            <a:picLocks noChangeAspect="1"/>
          </p:cNvPicPr>
          <p:nvPr/>
        </p:nvPicPr>
        <p:blipFill>
          <a:blip r:embed="rId4"/>
          <a:stretch>
            <a:fillRect/>
          </a:stretch>
        </p:blipFill>
        <p:spPr>
          <a:xfrm>
            <a:off x="1177644" y="5407152"/>
            <a:ext cx="3308253" cy="1142113"/>
          </a:xfrm>
          <a:prstGeom prst="rect">
            <a:avLst/>
          </a:prstGeom>
          <a:noFill/>
          <a:ln cap="flat">
            <a:noFill/>
          </a:ln>
        </p:spPr>
      </p:pic>
      <p:pic>
        <p:nvPicPr>
          <p:cNvPr id="7" name="Obrázek 6">
            <a:extLst>
              <a:ext uri="{FF2B5EF4-FFF2-40B4-BE49-F238E27FC236}">
                <a16:creationId xmlns:a16="http://schemas.microsoft.com/office/drawing/2014/main" id="{0E35420B-E1DC-F1D5-7EE7-8AA064F7AF52}"/>
              </a:ext>
            </a:extLst>
          </p:cNvPr>
          <p:cNvPicPr>
            <a:picLocks noChangeAspect="1"/>
          </p:cNvPicPr>
          <p:nvPr/>
        </p:nvPicPr>
        <p:blipFill>
          <a:blip r:embed="rId4"/>
          <a:stretch>
            <a:fillRect/>
          </a:stretch>
        </p:blipFill>
        <p:spPr>
          <a:xfrm>
            <a:off x="1330044" y="5559552"/>
            <a:ext cx="3308253" cy="1142113"/>
          </a:xfrm>
          <a:prstGeom prst="rect">
            <a:avLst/>
          </a:prstGeom>
          <a:noFill/>
          <a:ln cap="flat">
            <a:noFill/>
          </a:ln>
        </p:spPr>
      </p:pic>
    </p:spTree>
    <p:extLst>
      <p:ext uri="{BB962C8B-B14F-4D97-AF65-F5344CB8AC3E}">
        <p14:creationId xmlns:p14="http://schemas.microsoft.com/office/powerpoint/2010/main" val="382679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5B0C3B-DC38-6428-B63B-7E5F78FEB910}"/>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CCA3AE20-38EB-DCD7-E497-8AC149C2B519}"/>
              </a:ext>
            </a:extLst>
          </p:cNvPr>
          <p:cNvSpPr>
            <a:spLocks noGrp="1"/>
          </p:cNvSpPr>
          <p:nvPr>
            <p:ph idx="1"/>
          </p:nvPr>
        </p:nvSpPr>
        <p:spPr/>
        <p:txBody>
          <a:bodyPr>
            <a:normAutofit lnSpcReduction="10000"/>
          </a:bodyPr>
          <a:lstStyle/>
          <a:p>
            <a:pPr lvl="0">
              <a:lnSpc>
                <a:spcPct val="107000"/>
              </a:lnSpc>
              <a:spcAft>
                <a:spcPts val="800"/>
              </a:spcAft>
              <a:buNone/>
              <a:tabLst>
                <a:tab pos="457200" algn="l"/>
              </a:tabLst>
            </a:pPr>
            <a:r>
              <a:rPr lang="cs-CZ" sz="2800" b="1" kern="0" dirty="0">
                <a:cs typeface="Times New Roman" pitchFamily="18"/>
              </a:rPr>
              <a:t>2. kolo</a:t>
            </a:r>
            <a:endParaRPr lang="cs-CZ" sz="2800" b="1" dirty="0">
              <a:cs typeface="Times New Roman" pitchFamily="18"/>
            </a:endParaRPr>
          </a:p>
          <a:p>
            <a:pPr marL="342900" lvl="0" indent="-342900">
              <a:lnSpc>
                <a:spcPct val="107000"/>
              </a:lnSpc>
              <a:spcAft>
                <a:spcPts val="800"/>
              </a:spcAft>
              <a:tabLst>
                <a:tab pos="457200" algn="l"/>
              </a:tabLst>
            </a:pPr>
            <a:r>
              <a:rPr lang="cs-CZ" sz="2800" b="1" dirty="0">
                <a:solidFill>
                  <a:srgbClr val="4472C4"/>
                </a:solidFill>
                <a:cs typeface="Times New Roman" pitchFamily="18"/>
              </a:rPr>
              <a:t> </a:t>
            </a:r>
            <a:r>
              <a:rPr lang="cs-CZ" sz="2800" kern="0" dirty="0">
                <a:solidFill>
                  <a:srgbClr val="4472C4"/>
                </a:solidFill>
                <a:cs typeface="Times New Roman" pitchFamily="18"/>
              </a:rPr>
              <a:t>pro žáky, kteří se nedostali na SŠ v 1. kole,</a:t>
            </a:r>
            <a:endParaRPr lang="cs-CZ" sz="2800" dirty="0">
              <a:solidFill>
                <a:srgbClr val="4472C4"/>
              </a:solidFill>
              <a:cs typeface="Times New Roman" pitchFamily="18"/>
            </a:endParaRPr>
          </a:p>
          <a:p>
            <a:pPr marL="342900" lvl="0" indent="-342900">
              <a:lnSpc>
                <a:spcPct val="107000"/>
              </a:lnSpc>
              <a:spcAft>
                <a:spcPts val="1500"/>
              </a:spcAft>
            </a:pPr>
            <a:r>
              <a:rPr lang="cs-CZ" sz="2800" kern="0" dirty="0">
                <a:solidFill>
                  <a:srgbClr val="4472C4"/>
                </a:solidFill>
                <a:cs typeface="Times New Roman" pitchFamily="18"/>
              </a:rPr>
              <a:t> možnost volby až 3 oborů SŠ,</a:t>
            </a:r>
            <a:endParaRPr lang="cs-CZ" sz="2800" dirty="0">
              <a:solidFill>
                <a:srgbClr val="4472C4"/>
              </a:solidFill>
              <a:cs typeface="Times New Roman" pitchFamily="18"/>
            </a:endParaRPr>
          </a:p>
          <a:p>
            <a:pPr marL="342900" lvl="0" indent="-342900">
              <a:lnSpc>
                <a:spcPct val="107000"/>
              </a:lnSpc>
              <a:spcAft>
                <a:spcPts val="1500"/>
              </a:spcAft>
            </a:pPr>
            <a:r>
              <a:rPr lang="cs-CZ" sz="2800" kern="0" dirty="0">
                <a:solidFill>
                  <a:srgbClr val="4472C4"/>
                </a:solidFill>
                <a:cs typeface="Times New Roman" pitchFamily="18"/>
              </a:rPr>
              <a:t> výsledky do konce </a:t>
            </a:r>
            <a:r>
              <a:rPr lang="cs-CZ" sz="2800" b="1" kern="0" dirty="0">
                <a:solidFill>
                  <a:srgbClr val="4472C4"/>
                </a:solidFill>
                <a:cs typeface="Times New Roman" pitchFamily="18"/>
              </a:rPr>
              <a:t>června 2024.</a:t>
            </a:r>
          </a:p>
          <a:p>
            <a:pPr marL="0" indent="0">
              <a:lnSpc>
                <a:spcPct val="107000"/>
              </a:lnSpc>
              <a:spcAft>
                <a:spcPts val="1500"/>
              </a:spcAft>
              <a:buNone/>
            </a:pPr>
            <a:r>
              <a:rPr lang="cs-CZ" b="1" kern="0" dirty="0">
                <a:cs typeface="Times New Roman" pitchFamily="18"/>
              </a:rPr>
              <a:t>3. kolo</a:t>
            </a:r>
          </a:p>
          <a:p>
            <a:pPr>
              <a:lnSpc>
                <a:spcPct val="107000"/>
              </a:lnSpc>
              <a:spcAft>
                <a:spcPts val="1500"/>
              </a:spcAft>
            </a:pPr>
            <a:r>
              <a:rPr lang="cs-CZ" sz="2800" kern="0" dirty="0">
                <a:solidFill>
                  <a:srgbClr val="4472C4"/>
                </a:solidFill>
                <a:cs typeface="Times New Roman" pitchFamily="18"/>
              </a:rPr>
              <a:t>pro žáky, kteří se nedostali na SŠ v 2. kole.</a:t>
            </a:r>
            <a:endParaRPr lang="cs-CZ" b="1" kern="0" dirty="0">
              <a:cs typeface="Times New Roman" pitchFamily="18"/>
            </a:endParaRPr>
          </a:p>
          <a:p>
            <a:pPr marL="0" indent="0">
              <a:lnSpc>
                <a:spcPct val="107000"/>
              </a:lnSpc>
              <a:spcAft>
                <a:spcPts val="1500"/>
              </a:spcAft>
              <a:buNone/>
            </a:pPr>
            <a:endParaRPr lang="cs-CZ" sz="2800" b="1" dirty="0">
              <a:latin typeface="Calibri" pitchFamily="34"/>
              <a:cs typeface="Times New Roman" pitchFamily="18"/>
            </a:endParaRPr>
          </a:p>
          <a:p>
            <a:pPr marL="0" indent="0" algn="ctr">
              <a:buNone/>
            </a:pPr>
            <a:endParaRPr lang="cs-CZ" dirty="0"/>
          </a:p>
        </p:txBody>
      </p:sp>
    </p:spTree>
    <p:extLst>
      <p:ext uri="{BB962C8B-B14F-4D97-AF65-F5344CB8AC3E}">
        <p14:creationId xmlns:p14="http://schemas.microsoft.com/office/powerpoint/2010/main" val="425022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6B26F2-D50A-70B8-540F-BC41A3F92329}"/>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pic>
        <p:nvPicPr>
          <p:cNvPr id="4" name="Picture 10" descr="Jaký je průměrný počet bodů u přijímaček? – To-dáš.cz">
            <a:extLst>
              <a:ext uri="{FF2B5EF4-FFF2-40B4-BE49-F238E27FC236}">
                <a16:creationId xmlns:a16="http://schemas.microsoft.com/office/drawing/2014/main" id="{10E62651-D140-251A-D8EE-CC8EFD0C3E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2121717"/>
            <a:ext cx="3562350" cy="3487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odiče slaví dceřino přijetí na sš.">
            <a:extLst>
              <a:ext uri="{FF2B5EF4-FFF2-40B4-BE49-F238E27FC236}">
                <a16:creationId xmlns:a16="http://schemas.microsoft.com/office/drawing/2014/main" id="{F412CFF0-8EA1-3DF1-4252-860393848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46250"/>
            <a:ext cx="3372485" cy="392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37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ECB681-4000-4498-9D53-52923A5E1321}"/>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8BB23698-4F9D-3D28-EF8A-40E86F4D7AB2}"/>
              </a:ext>
            </a:extLst>
          </p:cNvPr>
          <p:cNvSpPr>
            <a:spLocks noGrp="1"/>
          </p:cNvSpPr>
          <p:nvPr>
            <p:ph idx="1"/>
          </p:nvPr>
        </p:nvSpPr>
        <p:spPr/>
        <p:txBody>
          <a:bodyPr/>
          <a:lstStyle/>
          <a:p>
            <a:pPr lvl="0" algn="ctr">
              <a:buNone/>
            </a:pPr>
            <a:endParaRPr lang="cs-CZ" dirty="0">
              <a:solidFill>
                <a:srgbClr val="0070C0"/>
              </a:solidFill>
              <a:latin typeface="Arial" pitchFamily="34"/>
              <a:cs typeface="Arial" pitchFamily="34"/>
            </a:endParaRPr>
          </a:p>
          <a:p>
            <a:pPr lvl="0" algn="ctr">
              <a:buNone/>
            </a:pPr>
            <a:endParaRPr lang="cs-CZ" dirty="0">
              <a:solidFill>
                <a:srgbClr val="0070C0"/>
              </a:solidFill>
              <a:latin typeface="Arial" pitchFamily="34"/>
              <a:cs typeface="Arial" pitchFamily="34"/>
            </a:endParaRPr>
          </a:p>
          <a:p>
            <a:pPr lvl="0" algn="ctr">
              <a:buNone/>
            </a:pPr>
            <a:r>
              <a:rPr lang="cs-CZ" dirty="0">
                <a:solidFill>
                  <a:srgbClr val="0070C0"/>
                </a:solidFill>
                <a:cs typeface="Arial" pitchFamily="34"/>
              </a:rPr>
              <a:t>Další informace a vysvětlení Vám podá</a:t>
            </a:r>
          </a:p>
          <a:p>
            <a:pPr lvl="0" algn="ctr">
              <a:buNone/>
            </a:pPr>
            <a:endParaRPr lang="cs-CZ" dirty="0">
              <a:solidFill>
                <a:srgbClr val="0070C0"/>
              </a:solidFill>
              <a:cs typeface="Arial" pitchFamily="34"/>
            </a:endParaRPr>
          </a:p>
          <a:p>
            <a:pPr lvl="0" algn="ctr">
              <a:buNone/>
            </a:pPr>
            <a:r>
              <a:rPr lang="cs-CZ" dirty="0">
                <a:solidFill>
                  <a:srgbClr val="0070C0"/>
                </a:solidFill>
                <a:cs typeface="Arial" pitchFamily="34"/>
              </a:rPr>
              <a:t> výchovný poradce školy</a:t>
            </a:r>
          </a:p>
          <a:p>
            <a:pPr lvl="0" algn="ctr">
              <a:buNone/>
            </a:pPr>
            <a:r>
              <a:rPr lang="cs-CZ" dirty="0">
                <a:solidFill>
                  <a:srgbClr val="0070C0"/>
                </a:solidFill>
                <a:cs typeface="Arial" pitchFamily="34"/>
              </a:rPr>
              <a:t> Mgr. Renata Mikolášková</a:t>
            </a:r>
          </a:p>
          <a:p>
            <a:endParaRPr lang="cs-CZ" dirty="0"/>
          </a:p>
        </p:txBody>
      </p:sp>
    </p:spTree>
    <p:extLst>
      <p:ext uri="{BB962C8B-B14F-4D97-AF65-F5344CB8AC3E}">
        <p14:creationId xmlns:p14="http://schemas.microsoft.com/office/powerpoint/2010/main" val="248118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8A8718-0E53-3CDE-00C1-5012C82A92B9}"/>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90C0D3B6-2942-9024-9F4A-39142694AF30}"/>
              </a:ext>
            </a:extLst>
          </p:cNvPr>
          <p:cNvSpPr>
            <a:spLocks noGrp="1"/>
          </p:cNvSpPr>
          <p:nvPr>
            <p:ph idx="1"/>
          </p:nvPr>
        </p:nvSpPr>
        <p:spPr/>
        <p:txBody>
          <a:bodyPr>
            <a:normAutofit/>
          </a:bodyPr>
          <a:lstStyle/>
          <a:p>
            <a:pPr lvl="0">
              <a:lnSpc>
                <a:spcPct val="107000"/>
              </a:lnSpc>
              <a:spcAft>
                <a:spcPts val="800"/>
              </a:spcAft>
              <a:buNone/>
            </a:pPr>
            <a:r>
              <a:rPr lang="cs-CZ" sz="2800" dirty="0">
                <a:cs typeface="Times New Roman" pitchFamily="18"/>
              </a:rPr>
              <a:t>Vážení rodiče,  </a:t>
            </a:r>
          </a:p>
          <a:p>
            <a:pPr lvl="0">
              <a:lnSpc>
                <a:spcPct val="107000"/>
              </a:lnSpc>
              <a:spcAft>
                <a:spcPts val="800"/>
              </a:spcAft>
              <a:buNone/>
            </a:pPr>
            <a:r>
              <a:rPr lang="cs-CZ" sz="2800" dirty="0">
                <a:cs typeface="Times New Roman" pitchFamily="18"/>
              </a:rPr>
              <a:t> byly schválené změny týkající se přijímacího řízení:</a:t>
            </a:r>
          </a:p>
          <a:p>
            <a:pPr marL="342900" lvl="0" indent="-342900">
              <a:lnSpc>
                <a:spcPct val="107000"/>
              </a:lnSpc>
              <a:spcAft>
                <a:spcPts val="800"/>
              </a:spcAft>
            </a:pPr>
            <a:r>
              <a:rPr lang="cs-CZ" dirty="0">
                <a:cs typeface="Times New Roman" pitchFamily="18"/>
              </a:rPr>
              <a:t>v</a:t>
            </a:r>
            <a:r>
              <a:rPr lang="cs-CZ" sz="2800" dirty="0">
                <a:cs typeface="Times New Roman" pitchFamily="18"/>
              </a:rPr>
              <a:t>eškeré informace najdete na odkaze </a:t>
            </a:r>
            <a:r>
              <a:rPr lang="cs-CZ" sz="2800" u="sng" dirty="0">
                <a:solidFill>
                  <a:srgbClr val="0563C1"/>
                </a:solidFill>
                <a:cs typeface="Times New Roman" pitchFamily="18"/>
                <a:hlinkClick r:id="rId2"/>
              </a:rPr>
              <a:t>www.prihlaskynastredni.cz</a:t>
            </a:r>
            <a:r>
              <a:rPr lang="cs-CZ" sz="2800" dirty="0">
                <a:cs typeface="Times New Roman" pitchFamily="18"/>
              </a:rPr>
              <a:t>, </a:t>
            </a:r>
          </a:p>
          <a:p>
            <a:pPr marL="342900" lvl="0" indent="-342900">
              <a:lnSpc>
                <a:spcPct val="107000"/>
              </a:lnSpc>
              <a:spcAft>
                <a:spcPts val="800"/>
              </a:spcAft>
            </a:pPr>
            <a:r>
              <a:rPr lang="cs-CZ" sz="2800" dirty="0">
                <a:cs typeface="Times New Roman" pitchFamily="18"/>
              </a:rPr>
              <a:t>postup probereme na třídních schůzkách v lednu</a:t>
            </a:r>
            <a:r>
              <a:rPr lang="cs-CZ" dirty="0">
                <a:cs typeface="Times New Roman" pitchFamily="18"/>
              </a:rPr>
              <a:t>,</a:t>
            </a:r>
          </a:p>
          <a:p>
            <a:pPr marL="342900" lvl="0" indent="-342900">
              <a:lnSpc>
                <a:spcPct val="107000"/>
              </a:lnSpc>
              <a:spcAft>
                <a:spcPts val="800"/>
              </a:spcAft>
            </a:pPr>
            <a:r>
              <a:rPr lang="cs-CZ" b="0" i="0" dirty="0">
                <a:solidFill>
                  <a:srgbClr val="000000"/>
                </a:solidFill>
                <a:effectLst/>
              </a:rPr>
              <a:t>Zápisové lístky se neodevzdávají, jsou nahrazeny volbou pořadí škol (priority) v přihlášce už před přijímacími zkouškami. </a:t>
            </a:r>
            <a:endParaRPr lang="cs-CZ" sz="2800" dirty="0">
              <a:cs typeface="Times New Roman" pitchFamily="18"/>
            </a:endParaRPr>
          </a:p>
          <a:p>
            <a:endParaRPr lang="cs-CZ" dirty="0"/>
          </a:p>
        </p:txBody>
      </p:sp>
    </p:spTree>
    <p:extLst>
      <p:ext uri="{BB962C8B-B14F-4D97-AF65-F5344CB8AC3E}">
        <p14:creationId xmlns:p14="http://schemas.microsoft.com/office/powerpoint/2010/main" val="19518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2F5098-53C3-2AC1-A0FF-FC9E2A1826AD}"/>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1B5FA045-7440-17A3-98F2-8E4A8A075364}"/>
              </a:ext>
            </a:extLst>
          </p:cNvPr>
          <p:cNvSpPr>
            <a:spLocks noGrp="1"/>
          </p:cNvSpPr>
          <p:nvPr>
            <p:ph idx="1"/>
          </p:nvPr>
        </p:nvSpPr>
        <p:spPr/>
        <p:txBody>
          <a:bodyPr>
            <a:normAutofit fontScale="70000" lnSpcReduction="20000"/>
          </a:bodyPr>
          <a:lstStyle/>
          <a:p>
            <a:pPr lvl="0" algn="ctr">
              <a:lnSpc>
                <a:spcPct val="107000"/>
              </a:lnSpc>
              <a:spcAft>
                <a:spcPts val="1500"/>
              </a:spcAft>
              <a:buNone/>
            </a:pPr>
            <a:r>
              <a:rPr lang="cs-CZ" b="1" kern="0" dirty="0">
                <a:cs typeface="Times New Roman" pitchFamily="18"/>
              </a:rPr>
              <a:t>Podat přihlášku na střední školu bude možné třemi způsoby: </a:t>
            </a:r>
          </a:p>
          <a:p>
            <a:pPr marL="342900" lvl="0" indent="-342900" algn="ctr">
              <a:spcAft>
                <a:spcPts val="1500"/>
              </a:spcAft>
              <a:buFont typeface="Arial" pitchFamily="34"/>
              <a:buChar char="•"/>
            </a:pPr>
            <a:r>
              <a:rPr lang="cs-CZ" sz="3300" kern="0" dirty="0">
                <a:solidFill>
                  <a:srgbClr val="4472C4"/>
                </a:solidFill>
                <a:cs typeface="Times New Roman" pitchFamily="18"/>
              </a:rPr>
              <a:t>elektronická podoba, </a:t>
            </a:r>
          </a:p>
          <a:p>
            <a:pPr marL="0" lvl="0" indent="0">
              <a:spcAft>
                <a:spcPts val="1500"/>
              </a:spcAft>
              <a:buNone/>
            </a:pPr>
            <a:r>
              <a:rPr lang="cs-CZ" sz="3300" b="0" i="0" dirty="0">
                <a:solidFill>
                  <a:srgbClr val="000000"/>
                </a:solidFill>
                <a:effectLst/>
              </a:rPr>
              <a:t>(s ověřenou elektronickou identitou NIA – nejčastěji </a:t>
            </a:r>
            <a:r>
              <a:rPr lang="cs-CZ" sz="3300" b="0" i="1" dirty="0">
                <a:solidFill>
                  <a:srgbClr val="000000"/>
                </a:solidFill>
                <a:effectLst/>
              </a:rPr>
              <a:t>Mobilní klíč eGovernmentu</a:t>
            </a:r>
            <a:r>
              <a:rPr lang="cs-CZ" sz="3300" b="0" i="0" dirty="0">
                <a:solidFill>
                  <a:srgbClr val="000000"/>
                </a:solidFill>
                <a:effectLst/>
              </a:rPr>
              <a:t> a </a:t>
            </a:r>
            <a:r>
              <a:rPr lang="cs-CZ" sz="3300" b="0" i="1" dirty="0">
                <a:solidFill>
                  <a:srgbClr val="000000"/>
                </a:solidFill>
                <a:effectLst/>
              </a:rPr>
              <a:t>Bankovní identita</a:t>
            </a:r>
            <a:r>
              <a:rPr lang="cs-CZ" sz="3300" b="0" i="0" dirty="0">
                <a:solidFill>
                  <a:srgbClr val="000000"/>
                </a:solidFill>
                <a:effectLst/>
              </a:rPr>
              <a:t>, případně další způsoby dle NIA). Podrobnosti     k ověření identity naleznete na </a:t>
            </a:r>
            <a:r>
              <a:rPr lang="cs-CZ" sz="3300" b="0" i="0" dirty="0">
                <a:effectLst/>
                <a:hlinkClick r:id="rId2">
                  <a:extLst>
                    <a:ext uri="{A12FA001-AC4F-418D-AE19-62706E023703}">
                      <ahyp:hlinkClr xmlns:ahyp="http://schemas.microsoft.com/office/drawing/2018/hyperlinkcolor" val="tx"/>
                    </a:ext>
                  </a:extLst>
                </a:hlinkClick>
              </a:rPr>
              <a:t>identitaobcana.cz</a:t>
            </a:r>
            <a:r>
              <a:rPr lang="cs-CZ" sz="3300" b="0" i="0" dirty="0">
                <a:effectLst/>
              </a:rPr>
              <a:t> nebo </a:t>
            </a:r>
            <a:r>
              <a:rPr lang="cs-CZ" sz="3300" b="0" i="0" dirty="0">
                <a:effectLst/>
                <a:hlinkClick r:id="rId3">
                  <a:extLst>
                    <a:ext uri="{A12FA001-AC4F-418D-AE19-62706E023703}">
                      <ahyp:hlinkClr xmlns:ahyp="http://schemas.microsoft.com/office/drawing/2018/hyperlinkcolor" val="tx"/>
                    </a:ext>
                  </a:extLst>
                </a:hlinkClick>
              </a:rPr>
              <a:t>info.identitaobcana.cz</a:t>
            </a:r>
            <a:endParaRPr lang="cs-CZ" sz="3300" kern="0" dirty="0">
              <a:cs typeface="Times New Roman" pitchFamily="18"/>
            </a:endParaRPr>
          </a:p>
          <a:p>
            <a:pPr marL="342900" lvl="0" indent="-342900" algn="ctr">
              <a:spcAft>
                <a:spcPts val="1500"/>
              </a:spcAft>
            </a:pPr>
            <a:r>
              <a:rPr lang="cs-CZ" sz="3300" kern="0" dirty="0">
                <a:solidFill>
                  <a:srgbClr val="4472C4"/>
                </a:solidFill>
                <a:cs typeface="Times New Roman" pitchFamily="18"/>
              </a:rPr>
              <a:t>papírová podoba,</a:t>
            </a:r>
          </a:p>
          <a:p>
            <a:pPr marL="342900" lvl="0" indent="-342900" algn="ctr">
              <a:spcAft>
                <a:spcPts val="1500"/>
              </a:spcAft>
            </a:pPr>
            <a:r>
              <a:rPr lang="cs-CZ" sz="3300" kern="0" dirty="0">
                <a:solidFill>
                  <a:srgbClr val="4472C4"/>
                </a:solidFill>
                <a:cs typeface="Times New Roman" pitchFamily="18"/>
              </a:rPr>
              <a:t>hybridní podoba.</a:t>
            </a:r>
          </a:p>
          <a:p>
            <a:pPr marL="0" lvl="0" indent="0" algn="ctr">
              <a:spcAft>
                <a:spcPts val="1500"/>
              </a:spcAft>
              <a:buNone/>
            </a:pPr>
            <a:r>
              <a:rPr lang="cs-CZ" sz="3300" kern="0" dirty="0">
                <a:cs typeface="Times New Roman" pitchFamily="18"/>
              </a:rPr>
              <a:t>Přílohou bude vysvědčení, zdravotní potvrzení, pro maturitní obory Doporučení SPC a další doklady vyžadované danou SŠ.</a:t>
            </a:r>
          </a:p>
          <a:p>
            <a:endParaRPr lang="cs-CZ" dirty="0"/>
          </a:p>
        </p:txBody>
      </p:sp>
    </p:spTree>
    <p:extLst>
      <p:ext uri="{BB962C8B-B14F-4D97-AF65-F5344CB8AC3E}">
        <p14:creationId xmlns:p14="http://schemas.microsoft.com/office/powerpoint/2010/main" val="423777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0E3C58-2F60-419C-0927-38D68B7CAC20}"/>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3682578C-3976-F94A-2D63-72AFD7720871}"/>
              </a:ext>
            </a:extLst>
          </p:cNvPr>
          <p:cNvSpPr>
            <a:spLocks noGrp="1"/>
          </p:cNvSpPr>
          <p:nvPr>
            <p:ph idx="1"/>
          </p:nvPr>
        </p:nvSpPr>
        <p:spPr>
          <a:xfrm>
            <a:off x="838200" y="1825625"/>
            <a:ext cx="10515600" cy="4813300"/>
          </a:xfrm>
        </p:spPr>
        <p:txBody>
          <a:bodyPr>
            <a:normAutofit fontScale="77500" lnSpcReduction="20000"/>
          </a:bodyPr>
          <a:lstStyle/>
          <a:p>
            <a:pPr lvl="0">
              <a:lnSpc>
                <a:spcPct val="107000"/>
              </a:lnSpc>
              <a:spcAft>
                <a:spcPts val="800"/>
              </a:spcAft>
              <a:buNone/>
              <a:tabLst>
                <a:tab pos="457200" algn="l"/>
              </a:tabLst>
            </a:pPr>
            <a:r>
              <a:rPr lang="cs-CZ" sz="3300" b="1" kern="0" dirty="0">
                <a:solidFill>
                  <a:srgbClr val="4472C4"/>
                </a:solidFill>
                <a:latin typeface="Calibri"/>
                <a:cs typeface="Times New Roman" pitchFamily="18"/>
              </a:rPr>
              <a:t>1. kolo </a:t>
            </a:r>
          </a:p>
          <a:p>
            <a:pPr marL="342900" lvl="0" indent="-342900">
              <a:lnSpc>
                <a:spcPct val="107000"/>
              </a:lnSpc>
              <a:spcAft>
                <a:spcPts val="800"/>
              </a:spcAft>
              <a:tabLst>
                <a:tab pos="457200" algn="l"/>
              </a:tabLst>
            </a:pPr>
            <a:r>
              <a:rPr lang="cs-CZ" sz="3300" b="1" kern="0" dirty="0">
                <a:solidFill>
                  <a:srgbClr val="4472C4"/>
                </a:solidFill>
                <a:latin typeface="Calibri"/>
                <a:cs typeface="Times New Roman" pitchFamily="18"/>
              </a:rPr>
              <a:t>přihlášky od 1. - 20. 2. 2024 (max. 3 obory), </a:t>
            </a:r>
            <a:r>
              <a:rPr lang="cs-CZ" sz="3300" kern="0" dirty="0">
                <a:solidFill>
                  <a:srgbClr val="4472C4"/>
                </a:solidFill>
                <a:latin typeface="Calibri"/>
                <a:cs typeface="Times New Roman" pitchFamily="18"/>
              </a:rPr>
              <a:t>všechny přihlášky budou evidovány v elektronickém systému,</a:t>
            </a:r>
            <a:endParaRPr lang="cs-CZ" sz="3300" dirty="0">
              <a:solidFill>
                <a:srgbClr val="4472C4"/>
              </a:solidFill>
              <a:latin typeface="Calibri"/>
              <a:cs typeface="Times New Roman" pitchFamily="18"/>
            </a:endParaRPr>
          </a:p>
          <a:p>
            <a:pPr lvl="0">
              <a:lnSpc>
                <a:spcPct val="107000"/>
              </a:lnSpc>
              <a:spcAft>
                <a:spcPts val="1500"/>
              </a:spcAft>
            </a:pPr>
            <a:r>
              <a:rPr lang="cs-CZ" sz="3300" kern="0" dirty="0">
                <a:solidFill>
                  <a:srgbClr val="4472C4"/>
                </a:solidFill>
                <a:latin typeface="Calibri"/>
                <a:cs typeface="Times New Roman" pitchFamily="18"/>
              </a:rPr>
              <a:t> čtyřleté maturitní obory i učební obory – první kolo,</a:t>
            </a:r>
          </a:p>
          <a:p>
            <a:pPr marL="342900" lvl="0" indent="-342900">
              <a:lnSpc>
                <a:spcPct val="107000"/>
              </a:lnSpc>
              <a:spcAft>
                <a:spcPts val="1500"/>
              </a:spcAft>
              <a:buFont typeface="Arial" pitchFamily="34"/>
              <a:buChar char="•"/>
            </a:pPr>
            <a:r>
              <a:rPr lang="cs-CZ" sz="3300" kern="0" dirty="0">
                <a:solidFill>
                  <a:srgbClr val="4472C4"/>
                </a:solidFill>
                <a:latin typeface="Calibri"/>
                <a:cs typeface="Times New Roman" pitchFamily="18"/>
              </a:rPr>
              <a:t>dle </a:t>
            </a:r>
            <a:r>
              <a:rPr lang="cs-CZ" sz="3300" b="1" kern="0" dirty="0">
                <a:solidFill>
                  <a:srgbClr val="4472C4"/>
                </a:solidFill>
                <a:latin typeface="Calibri"/>
                <a:cs typeface="Times New Roman" pitchFamily="18"/>
              </a:rPr>
              <a:t>prioritizace</a:t>
            </a:r>
            <a:r>
              <a:rPr lang="cs-CZ" sz="3300" kern="0" dirty="0">
                <a:solidFill>
                  <a:srgbClr val="4472C4"/>
                </a:solidFill>
                <a:latin typeface="Calibri"/>
                <a:cs typeface="Times New Roman" pitchFamily="18"/>
              </a:rPr>
              <a:t> (uchazeč seřazuje obory dle svých priorit, po absolvování přijímacího řízení mu bude přiřazena střední škola, která odpovídá výsledku v přijímacím řízení (pořadí nelze v průběhu měnit),</a:t>
            </a:r>
            <a:endParaRPr lang="cs-CZ" sz="3300" dirty="0">
              <a:solidFill>
                <a:srgbClr val="4472C4"/>
              </a:solidFill>
              <a:latin typeface="Calibri"/>
              <a:cs typeface="Times New Roman" pitchFamily="18"/>
            </a:endParaRPr>
          </a:p>
          <a:p>
            <a:pPr lvl="0"/>
            <a:r>
              <a:rPr lang="cs-CZ" sz="3300" b="1" kern="0" dirty="0">
                <a:solidFill>
                  <a:srgbClr val="4472C4"/>
                </a:solidFill>
                <a:latin typeface="Calibri"/>
                <a:cs typeface="Times New Roman" pitchFamily="18"/>
              </a:rPr>
              <a:t>  š</a:t>
            </a:r>
            <a:r>
              <a:rPr lang="cs-CZ" sz="3300" b="1" kern="0" dirty="0">
                <a:solidFill>
                  <a:srgbClr val="4472C4"/>
                </a:solidFill>
                <a:latin typeface="Calibri"/>
              </a:rPr>
              <a:t>kolní přijímací zkouška</a:t>
            </a:r>
            <a:r>
              <a:rPr lang="cs-CZ" sz="3300" kern="0" dirty="0">
                <a:solidFill>
                  <a:srgbClr val="4472C4"/>
                </a:solidFill>
                <a:latin typeface="Calibri"/>
              </a:rPr>
              <a:t> – některé obory mohou mít i školní    </a:t>
            </a:r>
          </a:p>
          <a:p>
            <a:pPr marL="0" lvl="0" indent="0">
              <a:buNone/>
            </a:pPr>
            <a:r>
              <a:rPr lang="cs-CZ" sz="3300" kern="0" dirty="0">
                <a:solidFill>
                  <a:srgbClr val="4472C4"/>
                </a:solidFill>
                <a:latin typeface="Calibri"/>
              </a:rPr>
              <a:t>     zkoušky.                                                    </a:t>
            </a:r>
            <a:endParaRPr lang="cs-CZ" sz="3300" dirty="0">
              <a:solidFill>
                <a:srgbClr val="4472C4"/>
              </a:solidFill>
              <a:latin typeface="Calibri"/>
            </a:endParaRPr>
          </a:p>
          <a:p>
            <a:endParaRPr lang="cs-CZ" dirty="0"/>
          </a:p>
        </p:txBody>
      </p:sp>
    </p:spTree>
    <p:extLst>
      <p:ext uri="{BB962C8B-B14F-4D97-AF65-F5344CB8AC3E}">
        <p14:creationId xmlns:p14="http://schemas.microsoft.com/office/powerpoint/2010/main" val="199385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81818-2749-0A4E-6DB1-ACACD753C77D}"/>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91A4764A-E94A-CE38-FCE7-5AB81E23E31C}"/>
              </a:ext>
            </a:extLst>
          </p:cNvPr>
          <p:cNvSpPr>
            <a:spLocks noGrp="1"/>
          </p:cNvSpPr>
          <p:nvPr>
            <p:ph idx="1"/>
          </p:nvPr>
        </p:nvSpPr>
        <p:spPr/>
        <p:txBody>
          <a:bodyPr>
            <a:normAutofit/>
          </a:bodyPr>
          <a:lstStyle/>
          <a:p>
            <a:pPr marL="0" indent="0">
              <a:buNone/>
            </a:pPr>
            <a:r>
              <a:rPr lang="cs-CZ" dirty="0"/>
              <a:t>Termíny jednotné přijímací zkoušky (JPZ)</a:t>
            </a:r>
          </a:p>
          <a:p>
            <a:r>
              <a:rPr lang="cs-CZ" b="0" i="0" dirty="0">
                <a:solidFill>
                  <a:schemeClr val="accent1"/>
                </a:solidFill>
                <a:effectLst/>
              </a:rPr>
              <a:t>12. a 15. dubna 2024 (pátek, </a:t>
            </a:r>
            <a:r>
              <a:rPr lang="cs-CZ" dirty="0">
                <a:solidFill>
                  <a:schemeClr val="accent1"/>
                </a:solidFill>
              </a:rPr>
              <a:t>p</a:t>
            </a:r>
            <a:r>
              <a:rPr lang="cs-CZ" b="0" i="0" dirty="0">
                <a:solidFill>
                  <a:schemeClr val="accent1"/>
                </a:solidFill>
                <a:effectLst/>
              </a:rPr>
              <a:t>ondělí) - 4leté obory vzdělání.</a:t>
            </a:r>
          </a:p>
          <a:p>
            <a:pPr marL="0" indent="0">
              <a:buNone/>
            </a:pPr>
            <a:endParaRPr lang="cs-CZ" b="0" i="0" dirty="0">
              <a:solidFill>
                <a:schemeClr val="accent1"/>
              </a:solidFill>
              <a:effectLst/>
            </a:endParaRPr>
          </a:p>
          <a:p>
            <a:pPr marL="0" indent="0" algn="l">
              <a:buNone/>
            </a:pPr>
            <a:r>
              <a:rPr lang="cs-CZ" b="0" i="0" dirty="0">
                <a:solidFill>
                  <a:srgbClr val="000000"/>
                </a:solidFill>
                <a:effectLst/>
              </a:rPr>
              <a:t>Náhradní termíny jednotné přijímací zkoušky</a:t>
            </a:r>
          </a:p>
          <a:p>
            <a:pPr algn="l">
              <a:buFont typeface="Arial" panose="020B0604020202020204" pitchFamily="34" charset="0"/>
              <a:buChar char="•"/>
            </a:pPr>
            <a:r>
              <a:rPr lang="cs-CZ" b="0" i="0" dirty="0">
                <a:solidFill>
                  <a:schemeClr val="accent1"/>
                </a:solidFill>
                <a:effectLst/>
              </a:rPr>
              <a:t>29. a 30. dubna 2024 (pondělí, úterý)</a:t>
            </a:r>
            <a:r>
              <a:rPr lang="cs-CZ" dirty="0">
                <a:solidFill>
                  <a:schemeClr val="accent1"/>
                </a:solidFill>
              </a:rPr>
              <a:t>.</a:t>
            </a:r>
          </a:p>
          <a:p>
            <a:pPr marL="0" indent="0" algn="l">
              <a:buNone/>
            </a:pPr>
            <a:endParaRPr lang="cs-CZ" dirty="0">
              <a:solidFill>
                <a:schemeClr val="accent1"/>
              </a:solidFill>
            </a:endParaRPr>
          </a:p>
          <a:p>
            <a:pPr marL="0" indent="0">
              <a:buNone/>
            </a:pPr>
            <a:r>
              <a:rPr lang="cs-CZ" b="0" i="0" dirty="0">
                <a:solidFill>
                  <a:srgbClr val="063238"/>
                </a:solidFill>
                <a:effectLst/>
              </a:rPr>
              <a:t>Od 15. března do 23. dubna 2024 </a:t>
            </a:r>
          </a:p>
          <a:p>
            <a:pPr marL="0" indent="0">
              <a:buNone/>
            </a:pPr>
            <a:r>
              <a:rPr lang="cs-CZ" b="0" i="0" dirty="0">
                <a:solidFill>
                  <a:srgbClr val="000000"/>
                </a:solidFill>
                <a:effectLst/>
              </a:rPr>
              <a:t>školní část přijímacích zkoušek pro všechny ostatní střední školy.</a:t>
            </a:r>
          </a:p>
          <a:p>
            <a:endParaRPr lang="cs-CZ" dirty="0"/>
          </a:p>
        </p:txBody>
      </p:sp>
    </p:spTree>
    <p:extLst>
      <p:ext uri="{BB962C8B-B14F-4D97-AF65-F5344CB8AC3E}">
        <p14:creationId xmlns:p14="http://schemas.microsoft.com/office/powerpoint/2010/main" val="82134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B6C56B-83A8-E349-47A4-6257DA529A2E}"/>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00AEFE6C-9703-431C-D8B8-D0B267BE094D}"/>
              </a:ext>
            </a:extLst>
          </p:cNvPr>
          <p:cNvSpPr>
            <a:spLocks noGrp="1"/>
          </p:cNvSpPr>
          <p:nvPr>
            <p:ph idx="1"/>
          </p:nvPr>
        </p:nvSpPr>
        <p:spPr/>
        <p:txBody>
          <a:bodyPr>
            <a:normAutofit fontScale="25000" lnSpcReduction="20000"/>
          </a:bodyPr>
          <a:lstStyle/>
          <a:p>
            <a:pPr>
              <a:lnSpc>
                <a:spcPct val="160000"/>
              </a:lnSpc>
            </a:pPr>
            <a:r>
              <a:rPr lang="cs-CZ" sz="11200" b="0" i="0" dirty="0">
                <a:solidFill>
                  <a:schemeClr val="accent1"/>
                </a:solidFill>
                <a:effectLst/>
              </a:rPr>
              <a:t>Jednotná přijímací zkouška (JPZ) se koná výhradně na některé </a:t>
            </a:r>
            <a:r>
              <a:rPr lang="cs-CZ" sz="11200" dirty="0">
                <a:solidFill>
                  <a:schemeClr val="accent1"/>
                </a:solidFill>
              </a:rPr>
              <a:t>SŠ</a:t>
            </a:r>
            <a:r>
              <a:rPr lang="cs-CZ" sz="11200" b="0" i="0" dirty="0">
                <a:solidFill>
                  <a:schemeClr val="accent1"/>
                </a:solidFill>
                <a:effectLst/>
              </a:rPr>
              <a:t>, kam se hlásíte. Školy pro konání JPZ budou určeny systémem a dozvíte se o nich z pozvánek, které Vám pošlou ředitelé škol. Může se stát, že budete konat JPZ i 2x ve stejné škole.</a:t>
            </a:r>
          </a:p>
          <a:p>
            <a:pPr>
              <a:lnSpc>
                <a:spcPct val="170000"/>
              </a:lnSpc>
            </a:pPr>
            <a:r>
              <a:rPr lang="cs-CZ" sz="11200" b="0" i="0" dirty="0">
                <a:solidFill>
                  <a:schemeClr val="accent1"/>
                </a:solidFill>
                <a:effectLst/>
              </a:rPr>
              <a:t>Uchazeč, který nekonal JPZ v 1. kole, nemůže ve 2.,3. kole podat přihlášku do maturitního oboru.</a:t>
            </a:r>
            <a:endParaRPr lang="cs-CZ" sz="11200" dirty="0">
              <a:solidFill>
                <a:schemeClr val="accent1"/>
              </a:solidFill>
            </a:endParaRPr>
          </a:p>
          <a:p>
            <a:endParaRPr lang="cs-CZ" dirty="0"/>
          </a:p>
        </p:txBody>
      </p:sp>
    </p:spTree>
    <p:extLst>
      <p:ext uri="{BB962C8B-B14F-4D97-AF65-F5344CB8AC3E}">
        <p14:creationId xmlns:p14="http://schemas.microsoft.com/office/powerpoint/2010/main" val="91605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E354C6-D11B-D697-1A02-250F70D64D81}"/>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6423FAB9-9662-E67D-A9CF-FC6DE285037C}"/>
              </a:ext>
            </a:extLst>
          </p:cNvPr>
          <p:cNvSpPr>
            <a:spLocks noGrp="1"/>
          </p:cNvSpPr>
          <p:nvPr>
            <p:ph idx="1"/>
          </p:nvPr>
        </p:nvSpPr>
        <p:spPr/>
        <p:txBody>
          <a:bodyPr/>
          <a:lstStyle/>
          <a:p>
            <a:pPr marL="0" indent="0" algn="l">
              <a:lnSpc>
                <a:spcPct val="170000"/>
              </a:lnSpc>
              <a:buNone/>
            </a:pPr>
            <a:r>
              <a:rPr lang="cs-CZ" sz="2800" b="0" i="0" dirty="0">
                <a:effectLst/>
              </a:rPr>
              <a:t>Další důležitá data 1. kola:</a:t>
            </a:r>
          </a:p>
          <a:p>
            <a:pPr algn="l">
              <a:lnSpc>
                <a:spcPct val="170000"/>
              </a:lnSpc>
              <a:buFont typeface="Arial" panose="020B0604020202020204" pitchFamily="34" charset="0"/>
              <a:buChar char="•"/>
            </a:pPr>
            <a:r>
              <a:rPr lang="cs-CZ" sz="2800" b="0" i="0" dirty="0">
                <a:solidFill>
                  <a:schemeClr val="accent1"/>
                </a:solidFill>
                <a:effectLst/>
              </a:rPr>
              <a:t>10., 13. a 14. května 2024 - nahlížení do spisu,</a:t>
            </a:r>
          </a:p>
          <a:p>
            <a:pPr algn="l">
              <a:lnSpc>
                <a:spcPct val="170000"/>
              </a:lnSpc>
              <a:buFont typeface="Arial" panose="020B0604020202020204" pitchFamily="34" charset="0"/>
              <a:buChar char="•"/>
            </a:pPr>
            <a:r>
              <a:rPr lang="cs-CZ" sz="2800" b="0" i="0" dirty="0">
                <a:solidFill>
                  <a:schemeClr val="accent1"/>
                </a:solidFill>
                <a:effectLst/>
              </a:rPr>
              <a:t>15. května 2024 ředitel SŠ zveřejní výsledky (ve škole a v informačním systému).</a:t>
            </a:r>
          </a:p>
          <a:p>
            <a:pPr marL="0" indent="0">
              <a:buNone/>
            </a:pPr>
            <a:endParaRPr lang="cs-CZ" dirty="0"/>
          </a:p>
        </p:txBody>
      </p:sp>
    </p:spTree>
    <p:extLst>
      <p:ext uri="{BB962C8B-B14F-4D97-AF65-F5344CB8AC3E}">
        <p14:creationId xmlns:p14="http://schemas.microsoft.com/office/powerpoint/2010/main" val="358082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49899B-4400-856C-AB60-47A3D8A1F304}"/>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3A3F4754-8831-278C-AE8A-B46F336D295C}"/>
              </a:ext>
            </a:extLst>
          </p:cNvPr>
          <p:cNvSpPr>
            <a:spLocks noGrp="1"/>
          </p:cNvSpPr>
          <p:nvPr>
            <p:ph idx="1"/>
          </p:nvPr>
        </p:nvSpPr>
        <p:spPr/>
        <p:txBody>
          <a:bodyPr>
            <a:normAutofit fontScale="85000" lnSpcReduction="20000"/>
          </a:bodyPr>
          <a:lstStyle/>
          <a:p>
            <a:pPr marL="0" indent="0">
              <a:buNone/>
            </a:pPr>
            <a:r>
              <a:rPr lang="cs-CZ" sz="3000" b="1" dirty="0"/>
              <a:t>Odpovědi na některé otázky:</a:t>
            </a:r>
          </a:p>
          <a:p>
            <a:pPr algn="l"/>
            <a:r>
              <a:rPr lang="cs-CZ" sz="3000" b="0" i="0" dirty="0">
                <a:solidFill>
                  <a:schemeClr val="accent1"/>
                </a:solidFill>
                <a:effectLst/>
              </a:rPr>
              <a:t>Když si po podání přihlášky rozmyslím pořadí mých škol (oborů vzdělání), mohu pořadí změnit?</a:t>
            </a:r>
          </a:p>
          <a:p>
            <a:pPr marL="0" indent="0" algn="l">
              <a:buNone/>
            </a:pPr>
            <a:r>
              <a:rPr lang="cs-CZ" sz="3000" b="0" i="0" dirty="0">
                <a:solidFill>
                  <a:srgbClr val="000000"/>
                </a:solidFill>
                <a:effectLst/>
              </a:rPr>
              <a:t>Zvolený obor a pořadí je možné měnit jen </a:t>
            </a:r>
            <a:r>
              <a:rPr lang="cs-CZ" sz="3000" b="0" i="0" dirty="0">
                <a:solidFill>
                  <a:srgbClr val="063238"/>
                </a:solidFill>
                <a:effectLst/>
              </a:rPr>
              <a:t>do 20. února 2024</a:t>
            </a:r>
            <a:r>
              <a:rPr lang="cs-CZ" sz="3000" b="0" i="0" dirty="0">
                <a:solidFill>
                  <a:srgbClr val="000000"/>
                </a:solidFill>
                <a:effectLst/>
              </a:rPr>
              <a:t> formou zpětvzetí přihlášky a podáním nové.</a:t>
            </a:r>
          </a:p>
          <a:p>
            <a:pPr marL="0" indent="0" algn="l">
              <a:buNone/>
            </a:pPr>
            <a:endParaRPr lang="cs-CZ" sz="3000" b="0" i="0" dirty="0">
              <a:solidFill>
                <a:srgbClr val="000000"/>
              </a:solidFill>
              <a:effectLst/>
            </a:endParaRPr>
          </a:p>
          <a:p>
            <a:pPr algn="l"/>
            <a:r>
              <a:rPr lang="cs-CZ" sz="3000" b="0" i="0" dirty="0">
                <a:solidFill>
                  <a:schemeClr val="accent1"/>
                </a:solidFill>
                <a:effectLst/>
              </a:rPr>
              <a:t>Byl jsem přijat na mou první školu/obor vzdělání v pořadí, ale rozmyslel jsem si to a chtěl bych radši na druhou. Můžu to nějak udělat?</a:t>
            </a:r>
          </a:p>
          <a:p>
            <a:pPr marL="0" indent="0" algn="l">
              <a:buNone/>
            </a:pPr>
            <a:r>
              <a:rPr lang="cs-CZ" sz="3000" b="0" i="0" dirty="0">
                <a:solidFill>
                  <a:srgbClr val="000000"/>
                </a:solidFill>
                <a:effectLst/>
              </a:rPr>
              <a:t>Nemůžete. Pokud jste na jednu školu do příslušného oboru přijat, jediná možnost je vzdát se přijetí, pak podat přihlášku ve 2. nebo dalším kole. Nemáte ale jistotu, že na Vaší „druhé“ škole bude ve 2. kole vypisováno přijímací řízení a že na ní budete přijat.</a:t>
            </a:r>
          </a:p>
          <a:p>
            <a:endParaRPr lang="cs-CZ" dirty="0"/>
          </a:p>
        </p:txBody>
      </p:sp>
    </p:spTree>
    <p:extLst>
      <p:ext uri="{BB962C8B-B14F-4D97-AF65-F5344CB8AC3E}">
        <p14:creationId xmlns:p14="http://schemas.microsoft.com/office/powerpoint/2010/main" val="259002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20A003-BC0D-596F-A39E-DEB27CC9AFBE}"/>
              </a:ext>
            </a:extLst>
          </p:cNvPr>
          <p:cNvSpPr>
            <a:spLocks noGrp="1"/>
          </p:cNvSpPr>
          <p:nvPr>
            <p:ph type="title"/>
          </p:nvPr>
        </p:nvSpPr>
        <p:spPr/>
        <p:txBody>
          <a:bodyPr/>
          <a:lstStyle/>
          <a:p>
            <a:pPr algn="ctr"/>
            <a:r>
              <a:rPr lang="cs-CZ" dirty="0">
                <a:latin typeface="Arial" pitchFamily="34"/>
                <a:cs typeface="Arial" pitchFamily="34"/>
              </a:rPr>
              <a:t>Informace k přijímacímu řízení</a:t>
            </a:r>
            <a:endParaRPr lang="cs-CZ" dirty="0"/>
          </a:p>
        </p:txBody>
      </p:sp>
      <p:sp>
        <p:nvSpPr>
          <p:cNvPr id="3" name="Zástupný obsah 2">
            <a:extLst>
              <a:ext uri="{FF2B5EF4-FFF2-40B4-BE49-F238E27FC236}">
                <a16:creationId xmlns:a16="http://schemas.microsoft.com/office/drawing/2014/main" id="{68021DC6-2990-51A1-8417-23C352349F39}"/>
              </a:ext>
            </a:extLst>
          </p:cNvPr>
          <p:cNvSpPr>
            <a:spLocks noGrp="1"/>
          </p:cNvSpPr>
          <p:nvPr>
            <p:ph idx="1"/>
          </p:nvPr>
        </p:nvSpPr>
        <p:spPr/>
        <p:txBody>
          <a:bodyPr/>
          <a:lstStyle/>
          <a:p>
            <a:r>
              <a:rPr lang="cs-CZ" b="0" i="0" dirty="0">
                <a:solidFill>
                  <a:schemeClr val="accent1"/>
                </a:solidFill>
                <a:effectLst/>
              </a:rPr>
              <a:t>Co se stane, když podám přihlášku jen do 1 maturitního oboru?</a:t>
            </a:r>
            <a:br>
              <a:rPr lang="cs-CZ" dirty="0">
                <a:solidFill>
                  <a:schemeClr val="accent1"/>
                </a:solidFill>
              </a:rPr>
            </a:br>
            <a:r>
              <a:rPr lang="cs-CZ" b="0" i="0" dirty="0">
                <a:solidFill>
                  <a:srgbClr val="000000"/>
                </a:solidFill>
                <a:effectLst/>
              </a:rPr>
              <a:t>Budete konat JPZ v této škole 2x a započítá se lepší výsledek. Lepší výsledek se počítá i u uchazečů hlásících se do více maturitních oborů. </a:t>
            </a:r>
          </a:p>
          <a:p>
            <a:r>
              <a:rPr lang="cs-CZ" b="0" i="0" dirty="0">
                <a:solidFill>
                  <a:schemeClr val="accent1"/>
                </a:solidFill>
                <a:effectLst/>
              </a:rPr>
              <a:t>Co když jsem byl přijat na první školu, ale já chci jít na druhou?</a:t>
            </a:r>
            <a:br>
              <a:rPr lang="cs-CZ" dirty="0"/>
            </a:br>
            <a:r>
              <a:rPr lang="cs-CZ" b="0" i="0" dirty="0">
                <a:solidFill>
                  <a:srgbClr val="000000"/>
                </a:solidFill>
                <a:effectLst/>
              </a:rPr>
              <a:t>Není možné se rozhodnout pro jinou školu, než Vás přiřadil systém na základě Vaší priority. Budete přiřazen/a na první školu ze svého pořadí na přihlášce, kde jste se umístil/a „nad čarou“. Pokud na tuto školu nemůžete nebo nechcete nastoupit, máte možnost se vzdát přijetí, ale tím ztrácíte celé 1. kolo a musíte se přihlásit do dalšího kola.</a:t>
            </a:r>
            <a:endParaRPr lang="cs-CZ" dirty="0"/>
          </a:p>
        </p:txBody>
      </p:sp>
    </p:spTree>
    <p:extLst>
      <p:ext uri="{BB962C8B-B14F-4D97-AF65-F5344CB8AC3E}">
        <p14:creationId xmlns:p14="http://schemas.microsoft.com/office/powerpoint/2010/main" val="293475218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751</Words>
  <Application>Microsoft Office PowerPoint</Application>
  <PresentationFormat>Širokoúhlá obrazovka</PresentationFormat>
  <Paragraphs>62</Paragraphs>
  <Slides>12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Calibri Light</vt:lpstr>
      <vt:lpstr>Times New Roman</vt:lpstr>
      <vt:lpstr>Motiv Office</vt:lpstr>
      <vt:lpstr>Přijímací řízení  pro školní rok 2024/2025</vt:lpstr>
      <vt:lpstr>Informace k přijímacímu řízení</vt:lpstr>
      <vt:lpstr>Informace k přijímacímu řízení</vt:lpstr>
      <vt:lpstr>Informace k přijímacímu řízení</vt:lpstr>
      <vt:lpstr>Informace k přijímacímu řízení</vt:lpstr>
      <vt:lpstr>Informace k přijímacímu řízení</vt:lpstr>
      <vt:lpstr>Informace k přijímacímu řízení</vt:lpstr>
      <vt:lpstr>Informace k přijímacímu řízení</vt:lpstr>
      <vt:lpstr>Informace k přijímacímu řízení</vt:lpstr>
      <vt:lpstr>Informace k přijímacímu řízení</vt:lpstr>
      <vt:lpstr>Informace k přijímacímu řízení</vt:lpstr>
      <vt:lpstr>Informace k přijímacímu řízení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Přijímací řízení  pro školní rok 2024/2025</dc:title>
  <dc:creator>Renata Mikolášková</dc:creator>
  <cp:lastModifiedBy>Renata Mikolášková</cp:lastModifiedBy>
  <cp:revision>7</cp:revision>
  <dcterms:created xsi:type="dcterms:W3CDTF">2024-01-02T14:03:22Z</dcterms:created>
  <dcterms:modified xsi:type="dcterms:W3CDTF">2024-01-11T17:29:49Z</dcterms:modified>
</cp:coreProperties>
</file>